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5306534af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5306534af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8bdfff438c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8bdfff438c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8bdfff438c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8bdfff438c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8bdfff438c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8bdfff438c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8bdfff438c_0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8bdfff438c_0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8bdfff438c_0_2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8bdfff438c_0_2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8bdfff438c_0_2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8bdfff438c_0_2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8bdfff438c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8bdfff438c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8bdfff438c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8bdfff438c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5306534af8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5306534af8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8cb66492a4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8cb66492a4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8cb66492a4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8cb66492a4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8cb66492a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8cb66492a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8cb66492a4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8cb66492a4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8cb66492a4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8cb66492a4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5306534af8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5306534af8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8bdfff438c_1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8bdfff438c_1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8bdfff438c_0_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8bdfff438c_0_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8c1a4bf69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8c1a4bf69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g8bdfff438c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g8bdfff438c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8bdfff438c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8bdfff438c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8bdfff438c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8bdfff438c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8bdfff438c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8bdfff438c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5306534af8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5306534af8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8bdfff438c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8bdfff438c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8bdfff438c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8bdfff438c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fr"/>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0.png"/><Relationship Id="rId4" Type="http://schemas.openxmlformats.org/officeDocument/2006/relationships/image" Target="../media/image14.png"/><Relationship Id="rId5" Type="http://schemas.openxmlformats.org/officeDocument/2006/relationships/image" Target="../media/image13.png"/><Relationship Id="rId6"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21.png"/><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27.png"/><Relationship Id="rId4" Type="http://schemas.openxmlformats.org/officeDocument/2006/relationships/image" Target="../media/image25.png"/><Relationship Id="rId5" Type="http://schemas.openxmlformats.org/officeDocument/2006/relationships/image" Target="../media/image2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30.png"/><Relationship Id="rId4" Type="http://schemas.openxmlformats.org/officeDocument/2006/relationships/image" Target="../media/image3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30.png"/><Relationship Id="rId4" Type="http://schemas.openxmlformats.org/officeDocument/2006/relationships/image" Target="../media/image31.png"/><Relationship Id="rId5" Type="http://schemas.openxmlformats.org/officeDocument/2006/relationships/image" Target="../media/image3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30.png"/><Relationship Id="rId4" Type="http://schemas.openxmlformats.org/officeDocument/2006/relationships/image" Target="../media/image31.png"/><Relationship Id="rId5" Type="http://schemas.openxmlformats.org/officeDocument/2006/relationships/image" Target="../media/image3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34.png"/><Relationship Id="rId4" Type="http://schemas.openxmlformats.org/officeDocument/2006/relationships/image" Target="../media/image3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33.png"/><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7.png"/><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3.png"/><Relationship Id="rId4" Type="http://schemas.openxmlformats.org/officeDocument/2006/relationships/image" Target="../media/image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10.png"/><Relationship Id="rId4" Type="http://schemas.openxmlformats.org/officeDocument/2006/relationships/image" Target="../media/image1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2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27.png"/><Relationship Id="rId4" Type="http://schemas.openxmlformats.org/officeDocument/2006/relationships/image" Target="../media/image2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3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26.png"/><Relationship Id="rId4" Type="http://schemas.openxmlformats.org/officeDocument/2006/relationships/image" Target="../media/image29.png"/><Relationship Id="rId5" Type="http://schemas.openxmlformats.org/officeDocument/2006/relationships/image" Target="../media/image3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3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2.png"/><Relationship Id="rId4" Type="http://schemas.openxmlformats.org/officeDocument/2006/relationships/image" Target="../media/image1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7.png"/><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24.png"/><Relationship Id="rId4" Type="http://schemas.openxmlformats.org/officeDocument/2006/relationships/image" Target="../media/image23.png"/><Relationship Id="rId5" Type="http://schemas.openxmlformats.org/officeDocument/2006/relationships/image" Target="../media/image2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9.png"/><Relationship Id="rId4" Type="http://schemas.openxmlformats.org/officeDocument/2006/relationships/image" Target="../media/image11.png"/><Relationship Id="rId5" Type="http://schemas.openxmlformats.org/officeDocument/2006/relationships/image" Target="../media/image4.png"/><Relationship Id="rId6"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3.png"/><Relationship Id="rId4" Type="http://schemas.openxmlformats.org/officeDocument/2006/relationships/image" Target="../media/image2.png"/><Relationship Id="rId5" Type="http://schemas.openxmlformats.org/officeDocument/2006/relationships/image" Target="../media/image5.png"/><Relationship Id="rId6"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nvSpPr>
        <p:spPr>
          <a:xfrm>
            <a:off x="1398475" y="1977950"/>
            <a:ext cx="2089500" cy="135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a:t>carte oxygene… globale</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22"/>
          <p:cNvSpPr txBox="1"/>
          <p:nvPr/>
        </p:nvSpPr>
        <p:spPr>
          <a:xfrm>
            <a:off x="73550" y="73550"/>
            <a:ext cx="5466900" cy="44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a:t>3</a:t>
            </a:r>
            <a:r>
              <a:rPr lang="fr"/>
              <a:t>). Corrélation entre l’oxycline et la thermocline</a:t>
            </a:r>
            <a:endParaRPr/>
          </a:p>
        </p:txBody>
      </p:sp>
      <p:pic>
        <p:nvPicPr>
          <p:cNvPr id="160" name="Google Shape;160;p22"/>
          <p:cNvPicPr preferRelativeResize="0"/>
          <p:nvPr/>
        </p:nvPicPr>
        <p:blipFill>
          <a:blip r:embed="rId3">
            <a:alphaModFix/>
          </a:blip>
          <a:stretch>
            <a:fillRect/>
          </a:stretch>
        </p:blipFill>
        <p:spPr>
          <a:xfrm>
            <a:off x="777050" y="439925"/>
            <a:ext cx="3091450" cy="1526400"/>
          </a:xfrm>
          <a:prstGeom prst="rect">
            <a:avLst/>
          </a:prstGeom>
          <a:noFill/>
          <a:ln>
            <a:noFill/>
          </a:ln>
        </p:spPr>
      </p:pic>
      <p:pic>
        <p:nvPicPr>
          <p:cNvPr id="161" name="Google Shape;161;p22"/>
          <p:cNvPicPr preferRelativeResize="0"/>
          <p:nvPr/>
        </p:nvPicPr>
        <p:blipFill>
          <a:blip r:embed="rId4">
            <a:alphaModFix/>
          </a:blip>
          <a:stretch>
            <a:fillRect/>
          </a:stretch>
        </p:blipFill>
        <p:spPr>
          <a:xfrm>
            <a:off x="5312275" y="2579650"/>
            <a:ext cx="3091442" cy="1526400"/>
          </a:xfrm>
          <a:prstGeom prst="rect">
            <a:avLst/>
          </a:prstGeom>
          <a:noFill/>
          <a:ln>
            <a:noFill/>
          </a:ln>
        </p:spPr>
      </p:pic>
      <p:pic>
        <p:nvPicPr>
          <p:cNvPr id="162" name="Google Shape;162;p22"/>
          <p:cNvPicPr preferRelativeResize="0"/>
          <p:nvPr/>
        </p:nvPicPr>
        <p:blipFill>
          <a:blip r:embed="rId5">
            <a:alphaModFix/>
          </a:blip>
          <a:stretch>
            <a:fillRect/>
          </a:stretch>
        </p:blipFill>
        <p:spPr>
          <a:xfrm>
            <a:off x="740275" y="2870275"/>
            <a:ext cx="3091442" cy="1526400"/>
          </a:xfrm>
          <a:prstGeom prst="rect">
            <a:avLst/>
          </a:prstGeom>
          <a:noFill/>
          <a:ln>
            <a:noFill/>
          </a:ln>
        </p:spPr>
      </p:pic>
      <p:pic>
        <p:nvPicPr>
          <p:cNvPr id="163" name="Google Shape;163;p22"/>
          <p:cNvPicPr preferRelativeResize="0"/>
          <p:nvPr/>
        </p:nvPicPr>
        <p:blipFill>
          <a:blip r:embed="rId6">
            <a:alphaModFix/>
          </a:blip>
          <a:stretch>
            <a:fillRect/>
          </a:stretch>
        </p:blipFill>
        <p:spPr>
          <a:xfrm>
            <a:off x="5312275" y="208423"/>
            <a:ext cx="3091450" cy="1526403"/>
          </a:xfrm>
          <a:prstGeom prst="rect">
            <a:avLst/>
          </a:prstGeom>
          <a:noFill/>
          <a:ln>
            <a:noFill/>
          </a:ln>
        </p:spPr>
      </p:pic>
      <p:sp>
        <p:nvSpPr>
          <p:cNvPr id="164" name="Google Shape;164;p22"/>
          <p:cNvSpPr txBox="1"/>
          <p:nvPr/>
        </p:nvSpPr>
        <p:spPr>
          <a:xfrm>
            <a:off x="36775" y="2025450"/>
            <a:ext cx="4572000" cy="78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900"/>
              <a:t>Seasonal correlation between thermocline depth and oxycline depth using raw data. In each box the correlation is calculated by taking each pair of thermocline oxycline points from the same profile. The correlation is calculated only if there are more than 10 point pairs, otherwise the box is hatched in grey. </a:t>
            </a:r>
            <a:r>
              <a:rPr lang="fr" sz="900">
                <a:solidFill>
                  <a:schemeClr val="dk1"/>
                </a:solidFill>
              </a:rPr>
              <a:t>Thermocline and Oxycline depth defined as the minimum temperature and oxygen gradient depth</a:t>
            </a:r>
            <a:endParaRPr sz="400"/>
          </a:p>
        </p:txBody>
      </p:sp>
      <p:sp>
        <p:nvSpPr>
          <p:cNvPr id="165" name="Google Shape;165;p22"/>
          <p:cNvSpPr txBox="1"/>
          <p:nvPr/>
        </p:nvSpPr>
        <p:spPr>
          <a:xfrm>
            <a:off x="36775" y="4380875"/>
            <a:ext cx="4572000" cy="78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900"/>
              <a:t>Seasonal correlation between thermocline depth and oxycline depth using world ocean atlas data. In each box the correlation is calculated by taking each pair of thermocline oxycline points from the same profile. The correlation is calculated only if there are more than 10 point pairs. </a:t>
            </a:r>
            <a:r>
              <a:rPr lang="fr" sz="900">
                <a:solidFill>
                  <a:schemeClr val="dk1"/>
                </a:solidFill>
              </a:rPr>
              <a:t>Thermocline and Oxycline depth defined as the minimum temperature and oxygen gradient depth</a:t>
            </a:r>
            <a:endParaRPr sz="900"/>
          </a:p>
        </p:txBody>
      </p:sp>
      <p:sp>
        <p:nvSpPr>
          <p:cNvPr id="166" name="Google Shape;166;p22"/>
          <p:cNvSpPr txBox="1"/>
          <p:nvPr/>
        </p:nvSpPr>
        <p:spPr>
          <a:xfrm>
            <a:off x="4572000" y="1734825"/>
            <a:ext cx="4572000" cy="78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900"/>
              <a:t>Seasonal correlation between thermocline depth and oxycline depth using world ocean atlas data. In each box the correlation is calculated by taking each pair of thermocline oxycline points from the same profile. The correlation is calculated only if there are more than 10 point pairs. </a:t>
            </a:r>
            <a:r>
              <a:rPr lang="fr" sz="900">
                <a:solidFill>
                  <a:schemeClr val="dk1"/>
                </a:solidFill>
              </a:rPr>
              <a:t>Thermocline and Oxycline depth are defined as thresholds: 23°C and 155 umol/kg</a:t>
            </a:r>
            <a:endParaRPr sz="900"/>
          </a:p>
        </p:txBody>
      </p:sp>
      <p:sp>
        <p:nvSpPr>
          <p:cNvPr id="167" name="Google Shape;167;p22"/>
          <p:cNvSpPr txBox="1"/>
          <p:nvPr/>
        </p:nvSpPr>
        <p:spPr>
          <a:xfrm>
            <a:off x="4645550" y="4149375"/>
            <a:ext cx="4572000" cy="78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900"/>
              <a:t>Interannual</a:t>
            </a:r>
            <a:r>
              <a:rPr lang="fr" sz="900"/>
              <a:t> correlation between thermocline depth and oxycline depth using raw data. In each box the correlation is calculated by taking each pair of thermocline oxycline anomaly points from the same profile (obtained by removing the WOA monthly mean). The correlation is calculated only if there are more than 10 point pairs, otherwise the box is hatched in grey. </a:t>
            </a:r>
            <a:r>
              <a:rPr lang="fr" sz="900">
                <a:solidFill>
                  <a:schemeClr val="dk1"/>
                </a:solidFill>
              </a:rPr>
              <a:t>Thermocline and Oxycline depth defined as the minimum temperature and oxygen gradient depth</a:t>
            </a:r>
            <a:endParaRPr sz="4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23"/>
          <p:cNvSpPr txBox="1"/>
          <p:nvPr/>
        </p:nvSpPr>
        <p:spPr>
          <a:xfrm>
            <a:off x="73550" y="73550"/>
            <a:ext cx="5466900" cy="44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a:t>3). Corrélation de l’oxycline et de la thermocline avec le DMI</a:t>
            </a:r>
            <a:endParaRPr/>
          </a:p>
        </p:txBody>
      </p:sp>
      <p:pic>
        <p:nvPicPr>
          <p:cNvPr id="173" name="Google Shape;173;p23"/>
          <p:cNvPicPr preferRelativeResize="0"/>
          <p:nvPr/>
        </p:nvPicPr>
        <p:blipFill>
          <a:blip r:embed="rId3">
            <a:alphaModFix/>
          </a:blip>
          <a:stretch>
            <a:fillRect/>
          </a:stretch>
        </p:blipFill>
        <p:spPr>
          <a:xfrm>
            <a:off x="0" y="514849"/>
            <a:ext cx="4645550" cy="2400201"/>
          </a:xfrm>
          <a:prstGeom prst="rect">
            <a:avLst/>
          </a:prstGeom>
          <a:noFill/>
          <a:ln>
            <a:noFill/>
          </a:ln>
        </p:spPr>
      </p:pic>
      <p:pic>
        <p:nvPicPr>
          <p:cNvPr id="174" name="Google Shape;174;p23"/>
          <p:cNvPicPr preferRelativeResize="0"/>
          <p:nvPr/>
        </p:nvPicPr>
        <p:blipFill>
          <a:blip r:embed="rId4">
            <a:alphaModFix/>
          </a:blip>
          <a:stretch>
            <a:fillRect/>
          </a:stretch>
        </p:blipFill>
        <p:spPr>
          <a:xfrm>
            <a:off x="4498450" y="514850"/>
            <a:ext cx="4645550" cy="2400200"/>
          </a:xfrm>
          <a:prstGeom prst="rect">
            <a:avLst/>
          </a:prstGeom>
          <a:noFill/>
          <a:ln>
            <a:noFill/>
          </a:ln>
        </p:spPr>
      </p:pic>
      <p:sp>
        <p:nvSpPr>
          <p:cNvPr id="175" name="Google Shape;175;p23"/>
          <p:cNvSpPr txBox="1"/>
          <p:nvPr/>
        </p:nvSpPr>
        <p:spPr>
          <a:xfrm>
            <a:off x="58675" y="2915050"/>
            <a:ext cx="4528200" cy="223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a:t>Slope of the regression line between the thermocline depth anomaly and the mean DMI between October and November of the current year for floats from October to December or of the previous year for floats from January to April (colour). From May onwards the signal loses coherence. The contours are the limits of the same correlation (0.1 and 0.25). The regression is calculated only if there are more than 10 profiles in a box, otherwise the boxe is hatched in grey</a:t>
            </a:r>
            <a:endParaRPr/>
          </a:p>
        </p:txBody>
      </p:sp>
      <p:sp>
        <p:nvSpPr>
          <p:cNvPr id="176" name="Google Shape;176;p23"/>
          <p:cNvSpPr txBox="1"/>
          <p:nvPr/>
        </p:nvSpPr>
        <p:spPr>
          <a:xfrm>
            <a:off x="4645550" y="2915050"/>
            <a:ext cx="4528200" cy="223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a:t>Slope of the regression line between the oxycline depth anomaly and the mean DMI between October and November of the current year for floats from October to December or of the previous year for floats from January to April (colour). From May onwards the signal loses coherence. The contours are the limits of the same correlation (0.1 and 0.25). The regression is calculated only if there are more than 10 profiles in a box, otherwise the boxe is hatched in grey</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24"/>
          <p:cNvSpPr txBox="1"/>
          <p:nvPr/>
        </p:nvSpPr>
        <p:spPr>
          <a:xfrm>
            <a:off x="73550" y="73550"/>
            <a:ext cx="6704400" cy="44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a:t>3). Composite de l’oxycline et de la thermocline pendant les deux phases de l’IOD</a:t>
            </a:r>
            <a:endParaRPr/>
          </a:p>
        </p:txBody>
      </p:sp>
      <p:pic>
        <p:nvPicPr>
          <p:cNvPr id="182" name="Google Shape;182;p24"/>
          <p:cNvPicPr preferRelativeResize="0"/>
          <p:nvPr/>
        </p:nvPicPr>
        <p:blipFill>
          <a:blip r:embed="rId3">
            <a:alphaModFix/>
          </a:blip>
          <a:stretch>
            <a:fillRect/>
          </a:stretch>
        </p:blipFill>
        <p:spPr>
          <a:xfrm>
            <a:off x="900" y="347750"/>
            <a:ext cx="3210200" cy="3216159"/>
          </a:xfrm>
          <a:prstGeom prst="rect">
            <a:avLst/>
          </a:prstGeom>
          <a:noFill/>
          <a:ln>
            <a:noFill/>
          </a:ln>
        </p:spPr>
      </p:pic>
      <p:pic>
        <p:nvPicPr>
          <p:cNvPr id="183" name="Google Shape;183;p24"/>
          <p:cNvPicPr preferRelativeResize="0"/>
          <p:nvPr/>
        </p:nvPicPr>
        <p:blipFill>
          <a:blip r:embed="rId4">
            <a:alphaModFix/>
          </a:blip>
          <a:stretch>
            <a:fillRect/>
          </a:stretch>
        </p:blipFill>
        <p:spPr>
          <a:xfrm>
            <a:off x="3211100" y="347750"/>
            <a:ext cx="2966005" cy="3216150"/>
          </a:xfrm>
          <a:prstGeom prst="rect">
            <a:avLst/>
          </a:prstGeom>
          <a:noFill/>
          <a:ln>
            <a:noFill/>
          </a:ln>
        </p:spPr>
      </p:pic>
      <p:pic>
        <p:nvPicPr>
          <p:cNvPr id="184" name="Google Shape;184;p24"/>
          <p:cNvPicPr preferRelativeResize="0"/>
          <p:nvPr/>
        </p:nvPicPr>
        <p:blipFill>
          <a:blip r:embed="rId5">
            <a:alphaModFix/>
          </a:blip>
          <a:stretch>
            <a:fillRect/>
          </a:stretch>
        </p:blipFill>
        <p:spPr>
          <a:xfrm>
            <a:off x="6177100" y="373179"/>
            <a:ext cx="2966000" cy="3165296"/>
          </a:xfrm>
          <a:prstGeom prst="rect">
            <a:avLst/>
          </a:prstGeom>
          <a:noFill/>
          <a:ln>
            <a:noFill/>
          </a:ln>
        </p:spPr>
      </p:pic>
      <p:sp>
        <p:nvSpPr>
          <p:cNvPr id="185" name="Google Shape;185;p24"/>
          <p:cNvSpPr txBox="1"/>
          <p:nvPr/>
        </p:nvSpPr>
        <p:spPr>
          <a:xfrm>
            <a:off x="800" y="3563900"/>
            <a:ext cx="3048900" cy="155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300"/>
              <a:t>Composite of the thermocline anomaly during positive (DMI&gt;std(DMI)) [a] and negative (DMI&lt;-std(DMI)) [b] IOD phases </a:t>
            </a:r>
            <a:r>
              <a:rPr lang="fr" sz="1300">
                <a:solidFill>
                  <a:schemeClr val="dk1"/>
                </a:solidFill>
              </a:rPr>
              <a:t>(color)</a:t>
            </a:r>
            <a:r>
              <a:rPr lang="fr" sz="1300"/>
              <a:t>. T</a:t>
            </a:r>
            <a:r>
              <a:rPr lang="fr" sz="1300"/>
              <a:t>he contours correspond to the sea level anomaly composite (solid line: </a:t>
            </a:r>
            <a:r>
              <a:rPr lang="fr" sz="1300"/>
              <a:t>positive</a:t>
            </a:r>
            <a:r>
              <a:rPr lang="fr" sz="1300"/>
              <a:t>, dashed: negative).</a:t>
            </a:r>
            <a:endParaRPr sz="1300"/>
          </a:p>
        </p:txBody>
      </p:sp>
      <p:sp>
        <p:nvSpPr>
          <p:cNvPr id="186" name="Google Shape;186;p24"/>
          <p:cNvSpPr txBox="1"/>
          <p:nvPr/>
        </p:nvSpPr>
        <p:spPr>
          <a:xfrm>
            <a:off x="3047550" y="3563900"/>
            <a:ext cx="3048900" cy="155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300"/>
              <a:t>Composite of the oxycline anomaly during positive (DMI&gt;std(DMI)) [a] and negative (DMI&lt;-std(DMI)) [b] IOD phases </a:t>
            </a:r>
            <a:r>
              <a:rPr lang="fr" sz="1300">
                <a:solidFill>
                  <a:schemeClr val="dk1"/>
                </a:solidFill>
              </a:rPr>
              <a:t>(color)</a:t>
            </a:r>
            <a:r>
              <a:rPr lang="fr" sz="1300"/>
              <a:t>. The contours correspond to the sea level anomaly composite (solid line: positive, dashed: negative).</a:t>
            </a:r>
            <a:endParaRPr sz="1300"/>
          </a:p>
        </p:txBody>
      </p:sp>
      <p:sp>
        <p:nvSpPr>
          <p:cNvPr id="187" name="Google Shape;187;p24"/>
          <p:cNvSpPr txBox="1"/>
          <p:nvPr/>
        </p:nvSpPr>
        <p:spPr>
          <a:xfrm>
            <a:off x="6135650" y="3563900"/>
            <a:ext cx="3048900" cy="155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300"/>
              <a:t>Composite of the oxycline anomaly during positive (DMI&gt;std(DMI)) [a] and negative (DMI&lt;-std(DMI)) [b] IOD phases </a:t>
            </a:r>
            <a:r>
              <a:rPr lang="fr" sz="1300">
                <a:solidFill>
                  <a:schemeClr val="dk1"/>
                </a:solidFill>
              </a:rPr>
              <a:t>(color)</a:t>
            </a:r>
            <a:r>
              <a:rPr lang="fr" sz="1300"/>
              <a:t>. The contours correspond to the sea level anomaly composite (solid line: positive, dashed: negative). The oxycline anomaly is reconstructed using the thermocline anomaly and the interannual correlation between these two anomalies.</a:t>
            </a:r>
            <a:endParaRPr sz="13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25"/>
          <p:cNvSpPr txBox="1"/>
          <p:nvPr/>
        </p:nvSpPr>
        <p:spPr>
          <a:xfrm>
            <a:off x="0" y="0"/>
            <a:ext cx="5466900" cy="44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a:t>3). Mois de thermocline minimale</a:t>
            </a:r>
            <a:endParaRPr/>
          </a:p>
        </p:txBody>
      </p:sp>
      <p:pic>
        <p:nvPicPr>
          <p:cNvPr id="193" name="Google Shape;193;p25"/>
          <p:cNvPicPr preferRelativeResize="0"/>
          <p:nvPr/>
        </p:nvPicPr>
        <p:blipFill>
          <a:blip r:embed="rId3">
            <a:alphaModFix/>
          </a:blip>
          <a:stretch>
            <a:fillRect/>
          </a:stretch>
        </p:blipFill>
        <p:spPr>
          <a:xfrm>
            <a:off x="1131150" y="310025"/>
            <a:ext cx="3418151" cy="3469550"/>
          </a:xfrm>
          <a:prstGeom prst="rect">
            <a:avLst/>
          </a:prstGeom>
          <a:noFill/>
          <a:ln>
            <a:noFill/>
          </a:ln>
        </p:spPr>
      </p:pic>
      <p:pic>
        <p:nvPicPr>
          <p:cNvPr id="194" name="Google Shape;194;p25"/>
          <p:cNvPicPr preferRelativeResize="0"/>
          <p:nvPr/>
        </p:nvPicPr>
        <p:blipFill>
          <a:blip r:embed="rId4">
            <a:alphaModFix/>
          </a:blip>
          <a:stretch>
            <a:fillRect/>
          </a:stretch>
        </p:blipFill>
        <p:spPr>
          <a:xfrm>
            <a:off x="4981700" y="310024"/>
            <a:ext cx="3418151" cy="3469558"/>
          </a:xfrm>
          <a:prstGeom prst="rect">
            <a:avLst/>
          </a:prstGeom>
          <a:noFill/>
          <a:ln>
            <a:noFill/>
          </a:ln>
        </p:spPr>
      </p:pic>
      <p:sp>
        <p:nvSpPr>
          <p:cNvPr id="195" name="Google Shape;195;p25"/>
          <p:cNvSpPr txBox="1"/>
          <p:nvPr/>
        </p:nvSpPr>
        <p:spPr>
          <a:xfrm>
            <a:off x="744150" y="429925"/>
            <a:ext cx="387000" cy="44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a:t>a)</a:t>
            </a:r>
            <a:endParaRPr/>
          </a:p>
        </p:txBody>
      </p:sp>
      <p:sp>
        <p:nvSpPr>
          <p:cNvPr id="196" name="Google Shape;196;p25"/>
          <p:cNvSpPr txBox="1"/>
          <p:nvPr/>
        </p:nvSpPr>
        <p:spPr>
          <a:xfrm>
            <a:off x="744150" y="2243700"/>
            <a:ext cx="387000" cy="44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a:t>c</a:t>
            </a:r>
            <a:r>
              <a:rPr lang="fr"/>
              <a:t>)</a:t>
            </a:r>
            <a:endParaRPr/>
          </a:p>
        </p:txBody>
      </p:sp>
      <p:sp>
        <p:nvSpPr>
          <p:cNvPr id="197" name="Google Shape;197;p25"/>
          <p:cNvSpPr txBox="1"/>
          <p:nvPr/>
        </p:nvSpPr>
        <p:spPr>
          <a:xfrm>
            <a:off x="4572000" y="429925"/>
            <a:ext cx="387000" cy="44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a:t>b</a:t>
            </a:r>
            <a:r>
              <a:rPr lang="fr"/>
              <a:t>)</a:t>
            </a:r>
            <a:endParaRPr/>
          </a:p>
        </p:txBody>
      </p:sp>
      <p:sp>
        <p:nvSpPr>
          <p:cNvPr id="198" name="Google Shape;198;p25"/>
          <p:cNvSpPr txBox="1"/>
          <p:nvPr/>
        </p:nvSpPr>
        <p:spPr>
          <a:xfrm>
            <a:off x="4572000" y="2243700"/>
            <a:ext cx="387000" cy="44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a:t>d</a:t>
            </a:r>
            <a:r>
              <a:rPr lang="fr"/>
              <a:t>)</a:t>
            </a:r>
            <a:endParaRPr/>
          </a:p>
        </p:txBody>
      </p:sp>
      <p:sp>
        <p:nvSpPr>
          <p:cNvPr id="199" name="Google Shape;199;p25"/>
          <p:cNvSpPr txBox="1"/>
          <p:nvPr/>
        </p:nvSpPr>
        <p:spPr>
          <a:xfrm>
            <a:off x="1578600" y="4057475"/>
            <a:ext cx="6373800" cy="83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a:t>Monthly thermocline minimum depth composite, using raw data (a), world ocean atlas data (b). Maps of the months where the mean thermocline depth is minimum, using raw data (c), world ocean atlas data (d).</a:t>
            </a:r>
            <a:endParaRPr/>
          </a:p>
        </p:txBody>
      </p:sp>
      <p:sp>
        <p:nvSpPr>
          <p:cNvPr id="200" name="Google Shape;200;p25"/>
          <p:cNvSpPr txBox="1"/>
          <p:nvPr/>
        </p:nvSpPr>
        <p:spPr>
          <a:xfrm>
            <a:off x="192975" y="1206425"/>
            <a:ext cx="551100" cy="44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a:t>SI?</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26"/>
          <p:cNvSpPr txBox="1"/>
          <p:nvPr/>
        </p:nvSpPr>
        <p:spPr>
          <a:xfrm>
            <a:off x="73550" y="73550"/>
            <a:ext cx="5466900" cy="44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a:t>3). Mois de thermocline minimale</a:t>
            </a:r>
            <a:endParaRPr/>
          </a:p>
        </p:txBody>
      </p:sp>
      <p:pic>
        <p:nvPicPr>
          <p:cNvPr id="206" name="Google Shape;206;p26"/>
          <p:cNvPicPr preferRelativeResize="0"/>
          <p:nvPr/>
        </p:nvPicPr>
        <p:blipFill rotWithShape="1">
          <a:blip r:embed="rId3">
            <a:alphaModFix/>
          </a:blip>
          <a:srcRect b="0" l="0" r="0" t="50612"/>
          <a:stretch/>
        </p:blipFill>
        <p:spPr>
          <a:xfrm>
            <a:off x="4572000" y="298425"/>
            <a:ext cx="4350100" cy="2180750"/>
          </a:xfrm>
          <a:prstGeom prst="rect">
            <a:avLst/>
          </a:prstGeom>
          <a:noFill/>
          <a:ln>
            <a:noFill/>
          </a:ln>
        </p:spPr>
      </p:pic>
      <p:pic>
        <p:nvPicPr>
          <p:cNvPr id="207" name="Google Shape;207;p26"/>
          <p:cNvPicPr preferRelativeResize="0"/>
          <p:nvPr/>
        </p:nvPicPr>
        <p:blipFill rotWithShape="1">
          <a:blip r:embed="rId4">
            <a:alphaModFix/>
          </a:blip>
          <a:srcRect b="0" l="0" r="0" t="50612"/>
          <a:stretch/>
        </p:blipFill>
        <p:spPr>
          <a:xfrm>
            <a:off x="4572000" y="2749619"/>
            <a:ext cx="4350100" cy="2180750"/>
          </a:xfrm>
          <a:prstGeom prst="rect">
            <a:avLst/>
          </a:prstGeom>
          <a:noFill/>
          <a:ln>
            <a:noFill/>
          </a:ln>
        </p:spPr>
      </p:pic>
      <p:pic>
        <p:nvPicPr>
          <p:cNvPr id="208" name="Google Shape;208;p26"/>
          <p:cNvPicPr preferRelativeResize="0"/>
          <p:nvPr/>
        </p:nvPicPr>
        <p:blipFill>
          <a:blip r:embed="rId5">
            <a:alphaModFix/>
          </a:blip>
          <a:stretch>
            <a:fillRect/>
          </a:stretch>
        </p:blipFill>
        <p:spPr>
          <a:xfrm>
            <a:off x="73550" y="1475783"/>
            <a:ext cx="4350100" cy="2921717"/>
          </a:xfrm>
          <a:prstGeom prst="rect">
            <a:avLst/>
          </a:prstGeom>
          <a:noFill/>
          <a:ln>
            <a:noFill/>
          </a:ln>
        </p:spPr>
      </p:pic>
      <p:cxnSp>
        <p:nvCxnSpPr>
          <p:cNvPr id="209" name="Google Shape;209;p26"/>
          <p:cNvCxnSpPr/>
          <p:nvPr/>
        </p:nvCxnSpPr>
        <p:spPr>
          <a:xfrm rot="10800000">
            <a:off x="3772650" y="3026600"/>
            <a:ext cx="2088900" cy="298500"/>
          </a:xfrm>
          <a:prstGeom prst="straightConnector1">
            <a:avLst/>
          </a:prstGeom>
          <a:noFill/>
          <a:ln cap="flat" cmpd="sng" w="9525">
            <a:solidFill>
              <a:schemeClr val="dk2"/>
            </a:solidFill>
            <a:prstDash val="solid"/>
            <a:round/>
            <a:headEnd len="med" w="med" type="none"/>
            <a:tailEnd len="med" w="med" type="triangle"/>
          </a:ln>
        </p:spPr>
      </p:cxnSp>
      <p:cxnSp>
        <p:nvCxnSpPr>
          <p:cNvPr id="210" name="Google Shape;210;p26"/>
          <p:cNvCxnSpPr/>
          <p:nvPr/>
        </p:nvCxnSpPr>
        <p:spPr>
          <a:xfrm flipH="1">
            <a:off x="2174250" y="980475"/>
            <a:ext cx="3687300" cy="1023000"/>
          </a:xfrm>
          <a:prstGeom prst="straightConnector1">
            <a:avLst/>
          </a:prstGeom>
          <a:noFill/>
          <a:ln cap="flat" cmpd="sng" w="9525">
            <a:solidFill>
              <a:schemeClr val="dk2"/>
            </a:solidFill>
            <a:prstDash val="solid"/>
            <a:round/>
            <a:headEnd len="med" w="med" type="none"/>
            <a:tailEnd len="med" w="med" type="triangle"/>
          </a:ln>
        </p:spPr>
      </p:cxnSp>
      <p:sp>
        <p:nvSpPr>
          <p:cNvPr id="211" name="Google Shape;211;p26"/>
          <p:cNvSpPr txBox="1"/>
          <p:nvPr/>
        </p:nvSpPr>
        <p:spPr>
          <a:xfrm>
            <a:off x="514450" y="756375"/>
            <a:ext cx="1800300" cy="52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a:t>mettre ca dans la methodes.</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27"/>
          <p:cNvSpPr txBox="1"/>
          <p:nvPr/>
        </p:nvSpPr>
        <p:spPr>
          <a:xfrm>
            <a:off x="73550" y="73550"/>
            <a:ext cx="5466900" cy="44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a:t>3). Mois de thermocline minimale</a:t>
            </a:r>
            <a:endParaRPr/>
          </a:p>
        </p:txBody>
      </p:sp>
      <p:pic>
        <p:nvPicPr>
          <p:cNvPr id="217" name="Google Shape;217;p27"/>
          <p:cNvPicPr preferRelativeResize="0"/>
          <p:nvPr/>
        </p:nvPicPr>
        <p:blipFill rotWithShape="1">
          <a:blip r:embed="rId3">
            <a:alphaModFix/>
          </a:blip>
          <a:srcRect b="51319" l="0" r="0" t="0"/>
          <a:stretch/>
        </p:blipFill>
        <p:spPr>
          <a:xfrm>
            <a:off x="4640625" y="2642688"/>
            <a:ext cx="4350100" cy="2149475"/>
          </a:xfrm>
          <a:prstGeom prst="rect">
            <a:avLst/>
          </a:prstGeom>
          <a:noFill/>
          <a:ln>
            <a:noFill/>
          </a:ln>
        </p:spPr>
      </p:pic>
      <p:pic>
        <p:nvPicPr>
          <p:cNvPr id="218" name="Google Shape;218;p27"/>
          <p:cNvPicPr preferRelativeResize="0"/>
          <p:nvPr/>
        </p:nvPicPr>
        <p:blipFill rotWithShape="1">
          <a:blip r:embed="rId4">
            <a:alphaModFix/>
          </a:blip>
          <a:srcRect b="51319" l="0" r="0" t="0"/>
          <a:stretch/>
        </p:blipFill>
        <p:spPr>
          <a:xfrm>
            <a:off x="4640625" y="224336"/>
            <a:ext cx="4350100" cy="2149475"/>
          </a:xfrm>
          <a:prstGeom prst="rect">
            <a:avLst/>
          </a:prstGeom>
          <a:noFill/>
          <a:ln>
            <a:noFill/>
          </a:ln>
        </p:spPr>
      </p:pic>
      <p:pic>
        <p:nvPicPr>
          <p:cNvPr id="219" name="Google Shape;219;p27"/>
          <p:cNvPicPr preferRelativeResize="0"/>
          <p:nvPr/>
        </p:nvPicPr>
        <p:blipFill>
          <a:blip r:embed="rId5">
            <a:alphaModFix/>
          </a:blip>
          <a:stretch>
            <a:fillRect/>
          </a:stretch>
        </p:blipFill>
        <p:spPr>
          <a:xfrm>
            <a:off x="73550" y="1018070"/>
            <a:ext cx="4350100" cy="2921705"/>
          </a:xfrm>
          <a:prstGeom prst="rect">
            <a:avLst/>
          </a:prstGeom>
          <a:noFill/>
          <a:ln>
            <a:noFill/>
          </a:ln>
        </p:spPr>
      </p:pic>
      <p:cxnSp>
        <p:nvCxnSpPr>
          <p:cNvPr id="220" name="Google Shape;220;p27"/>
          <p:cNvCxnSpPr/>
          <p:nvPr/>
        </p:nvCxnSpPr>
        <p:spPr>
          <a:xfrm rot="10800000">
            <a:off x="2083900" y="3627100"/>
            <a:ext cx="3698100" cy="540900"/>
          </a:xfrm>
          <a:prstGeom prst="straightConnector1">
            <a:avLst/>
          </a:prstGeom>
          <a:noFill/>
          <a:ln cap="flat" cmpd="sng" w="9525">
            <a:solidFill>
              <a:schemeClr val="dk2"/>
            </a:solidFill>
            <a:prstDash val="solid"/>
            <a:round/>
            <a:headEnd len="med" w="med" type="none"/>
            <a:tailEnd len="med" w="med" type="triangle"/>
          </a:ln>
        </p:spPr>
      </p:cxnSp>
      <p:cxnSp>
        <p:nvCxnSpPr>
          <p:cNvPr id="221" name="Google Shape;221;p27"/>
          <p:cNvCxnSpPr/>
          <p:nvPr/>
        </p:nvCxnSpPr>
        <p:spPr>
          <a:xfrm flipH="1">
            <a:off x="4460650" y="1747025"/>
            <a:ext cx="1472100" cy="87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28"/>
          <p:cNvSpPr txBox="1"/>
          <p:nvPr/>
        </p:nvSpPr>
        <p:spPr>
          <a:xfrm>
            <a:off x="73550" y="73550"/>
            <a:ext cx="5466900" cy="44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a:t>3). Mois d’oxycline minimale</a:t>
            </a:r>
            <a:endParaRPr/>
          </a:p>
        </p:txBody>
      </p:sp>
      <p:pic>
        <p:nvPicPr>
          <p:cNvPr id="227" name="Google Shape;227;p28"/>
          <p:cNvPicPr preferRelativeResize="0"/>
          <p:nvPr/>
        </p:nvPicPr>
        <p:blipFill>
          <a:blip r:embed="rId3">
            <a:alphaModFix/>
          </a:blip>
          <a:stretch>
            <a:fillRect/>
          </a:stretch>
        </p:blipFill>
        <p:spPr>
          <a:xfrm>
            <a:off x="1275050" y="514875"/>
            <a:ext cx="3153050" cy="3200456"/>
          </a:xfrm>
          <a:prstGeom prst="rect">
            <a:avLst/>
          </a:prstGeom>
          <a:noFill/>
          <a:ln>
            <a:noFill/>
          </a:ln>
        </p:spPr>
      </p:pic>
      <p:pic>
        <p:nvPicPr>
          <p:cNvPr id="228" name="Google Shape;228;p28"/>
          <p:cNvPicPr preferRelativeResize="0"/>
          <p:nvPr/>
        </p:nvPicPr>
        <p:blipFill>
          <a:blip r:embed="rId4">
            <a:alphaModFix/>
          </a:blip>
          <a:stretch>
            <a:fillRect/>
          </a:stretch>
        </p:blipFill>
        <p:spPr>
          <a:xfrm>
            <a:off x="5197838" y="514872"/>
            <a:ext cx="3153050" cy="3200450"/>
          </a:xfrm>
          <a:prstGeom prst="rect">
            <a:avLst/>
          </a:prstGeom>
          <a:noFill/>
          <a:ln>
            <a:noFill/>
          </a:ln>
        </p:spPr>
      </p:pic>
      <p:sp>
        <p:nvSpPr>
          <p:cNvPr id="229" name="Google Shape;229;p28"/>
          <p:cNvSpPr txBox="1"/>
          <p:nvPr/>
        </p:nvSpPr>
        <p:spPr>
          <a:xfrm>
            <a:off x="744150" y="429925"/>
            <a:ext cx="387000" cy="44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a:t>a)</a:t>
            </a:r>
            <a:endParaRPr/>
          </a:p>
        </p:txBody>
      </p:sp>
      <p:sp>
        <p:nvSpPr>
          <p:cNvPr id="230" name="Google Shape;230;p28"/>
          <p:cNvSpPr txBox="1"/>
          <p:nvPr/>
        </p:nvSpPr>
        <p:spPr>
          <a:xfrm>
            <a:off x="744150" y="2243700"/>
            <a:ext cx="387000" cy="44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a:t>c)</a:t>
            </a:r>
            <a:endParaRPr/>
          </a:p>
        </p:txBody>
      </p:sp>
      <p:sp>
        <p:nvSpPr>
          <p:cNvPr id="231" name="Google Shape;231;p28"/>
          <p:cNvSpPr txBox="1"/>
          <p:nvPr/>
        </p:nvSpPr>
        <p:spPr>
          <a:xfrm>
            <a:off x="4572000" y="429925"/>
            <a:ext cx="387000" cy="44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a:t>b)</a:t>
            </a:r>
            <a:endParaRPr/>
          </a:p>
        </p:txBody>
      </p:sp>
      <p:sp>
        <p:nvSpPr>
          <p:cNvPr id="232" name="Google Shape;232;p28"/>
          <p:cNvSpPr txBox="1"/>
          <p:nvPr/>
        </p:nvSpPr>
        <p:spPr>
          <a:xfrm>
            <a:off x="4572000" y="2243700"/>
            <a:ext cx="387000" cy="44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a:t>d)</a:t>
            </a:r>
            <a:endParaRPr/>
          </a:p>
        </p:txBody>
      </p:sp>
      <p:sp>
        <p:nvSpPr>
          <p:cNvPr id="233" name="Google Shape;233;p28"/>
          <p:cNvSpPr txBox="1"/>
          <p:nvPr/>
        </p:nvSpPr>
        <p:spPr>
          <a:xfrm>
            <a:off x="1578600" y="4057475"/>
            <a:ext cx="6373800" cy="83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a:t>Monthly oxycline minimum depth composite, using raw data (a), world ocean atlas data (b). Maps of the months where the mean oxycline depth is minimum, using raw data (c), world ocean atlas data (d).</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29"/>
          <p:cNvSpPr txBox="1"/>
          <p:nvPr/>
        </p:nvSpPr>
        <p:spPr>
          <a:xfrm>
            <a:off x="73550" y="73550"/>
            <a:ext cx="5466900" cy="44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a:t>3). </a:t>
            </a:r>
            <a:r>
              <a:rPr lang="fr"/>
              <a:t>Oxygène</a:t>
            </a:r>
            <a:r>
              <a:rPr lang="fr"/>
              <a:t> intégré et </a:t>
            </a:r>
            <a:r>
              <a:rPr lang="fr"/>
              <a:t>oxygène</a:t>
            </a:r>
            <a:r>
              <a:rPr lang="fr"/>
              <a:t> </a:t>
            </a:r>
            <a:r>
              <a:rPr lang="fr"/>
              <a:t>intégré</a:t>
            </a:r>
            <a:r>
              <a:rPr lang="fr"/>
              <a:t> aux mois minimaux</a:t>
            </a:r>
            <a:endParaRPr/>
          </a:p>
        </p:txBody>
      </p:sp>
      <p:pic>
        <p:nvPicPr>
          <p:cNvPr id="239" name="Google Shape;239;p29"/>
          <p:cNvPicPr preferRelativeResize="0"/>
          <p:nvPr/>
        </p:nvPicPr>
        <p:blipFill>
          <a:blip r:embed="rId3">
            <a:alphaModFix/>
          </a:blip>
          <a:stretch>
            <a:fillRect/>
          </a:stretch>
        </p:blipFill>
        <p:spPr>
          <a:xfrm>
            <a:off x="1030772" y="429924"/>
            <a:ext cx="3552450" cy="3605900"/>
          </a:xfrm>
          <a:prstGeom prst="rect">
            <a:avLst/>
          </a:prstGeom>
          <a:noFill/>
          <a:ln>
            <a:noFill/>
          </a:ln>
        </p:spPr>
      </p:pic>
      <p:pic>
        <p:nvPicPr>
          <p:cNvPr id="240" name="Google Shape;240;p29"/>
          <p:cNvPicPr preferRelativeResize="0"/>
          <p:nvPr/>
        </p:nvPicPr>
        <p:blipFill>
          <a:blip r:embed="rId4">
            <a:alphaModFix/>
          </a:blip>
          <a:stretch>
            <a:fillRect/>
          </a:stretch>
        </p:blipFill>
        <p:spPr>
          <a:xfrm>
            <a:off x="4959003" y="368150"/>
            <a:ext cx="3674225" cy="3729451"/>
          </a:xfrm>
          <a:prstGeom prst="rect">
            <a:avLst/>
          </a:prstGeom>
          <a:noFill/>
          <a:ln>
            <a:noFill/>
          </a:ln>
        </p:spPr>
      </p:pic>
      <p:sp>
        <p:nvSpPr>
          <p:cNvPr id="241" name="Google Shape;241;p29"/>
          <p:cNvSpPr txBox="1"/>
          <p:nvPr/>
        </p:nvSpPr>
        <p:spPr>
          <a:xfrm>
            <a:off x="1338300" y="4097600"/>
            <a:ext cx="6854400" cy="96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a:t>Monthly minimum oxygen concentration composite, between 0 and 50m (a) between 0 and 200m (b), using raw data. Maps of the months where the mean </a:t>
            </a:r>
            <a:r>
              <a:rPr lang="fr">
                <a:solidFill>
                  <a:schemeClr val="dk1"/>
                </a:solidFill>
              </a:rPr>
              <a:t>oxygen concentration</a:t>
            </a:r>
            <a:r>
              <a:rPr lang="fr"/>
              <a:t> is minimum, </a:t>
            </a:r>
            <a:r>
              <a:rPr lang="fr">
                <a:solidFill>
                  <a:schemeClr val="dk1"/>
                </a:solidFill>
              </a:rPr>
              <a:t>between 0 and 50m </a:t>
            </a:r>
            <a:r>
              <a:rPr lang="fr"/>
              <a:t>(c), </a:t>
            </a:r>
            <a:r>
              <a:rPr lang="fr">
                <a:solidFill>
                  <a:schemeClr val="dk1"/>
                </a:solidFill>
              </a:rPr>
              <a:t>between 0 and 200m</a:t>
            </a:r>
            <a:r>
              <a:rPr lang="fr"/>
              <a:t> (d).</a:t>
            </a:r>
            <a:endParaRPr/>
          </a:p>
        </p:txBody>
      </p:sp>
      <p:sp>
        <p:nvSpPr>
          <p:cNvPr id="242" name="Google Shape;242;p29"/>
          <p:cNvSpPr txBox="1"/>
          <p:nvPr/>
        </p:nvSpPr>
        <p:spPr>
          <a:xfrm>
            <a:off x="744150" y="429925"/>
            <a:ext cx="387000" cy="44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a:t>a)</a:t>
            </a:r>
            <a:endParaRPr/>
          </a:p>
        </p:txBody>
      </p:sp>
      <p:sp>
        <p:nvSpPr>
          <p:cNvPr id="243" name="Google Shape;243;p29"/>
          <p:cNvSpPr txBox="1"/>
          <p:nvPr/>
        </p:nvSpPr>
        <p:spPr>
          <a:xfrm>
            <a:off x="744150" y="2243700"/>
            <a:ext cx="387000" cy="44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a:t>c)</a:t>
            </a:r>
            <a:endParaRPr/>
          </a:p>
        </p:txBody>
      </p:sp>
      <p:sp>
        <p:nvSpPr>
          <p:cNvPr id="244" name="Google Shape;244;p29"/>
          <p:cNvSpPr txBox="1"/>
          <p:nvPr/>
        </p:nvSpPr>
        <p:spPr>
          <a:xfrm>
            <a:off x="4572000" y="429925"/>
            <a:ext cx="387000" cy="44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a:t>b)</a:t>
            </a:r>
            <a:endParaRPr/>
          </a:p>
        </p:txBody>
      </p:sp>
      <p:sp>
        <p:nvSpPr>
          <p:cNvPr id="245" name="Google Shape;245;p29"/>
          <p:cNvSpPr txBox="1"/>
          <p:nvPr/>
        </p:nvSpPr>
        <p:spPr>
          <a:xfrm>
            <a:off x="4572000" y="2243700"/>
            <a:ext cx="387000" cy="44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a:t>d)</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30"/>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fr"/>
              <a:t>below move to SI or method?</a:t>
            </a:r>
            <a:endParaRPr/>
          </a:p>
        </p:txBody>
      </p:sp>
      <p:sp>
        <p:nvSpPr>
          <p:cNvPr id="251" name="Google Shape;251;p30"/>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31"/>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fr"/>
              <a:t>I</a:t>
            </a:r>
            <a:endParaRPr/>
          </a:p>
        </p:txBody>
      </p:sp>
      <p:sp>
        <p:nvSpPr>
          <p:cNvPr id="257" name="Google Shape;257;p31"/>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fr"/>
              <a:t>IOD and thermocline / oxycline variability</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4"/>
          <p:cNvSpPr txBox="1"/>
          <p:nvPr/>
        </p:nvSpPr>
        <p:spPr>
          <a:xfrm>
            <a:off x="73550" y="73550"/>
            <a:ext cx="3283800" cy="44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a:t>1).Climatologie de l’océan Indien: vent</a:t>
            </a:r>
            <a:endParaRPr/>
          </a:p>
        </p:txBody>
      </p:sp>
      <p:pic>
        <p:nvPicPr>
          <p:cNvPr id="60" name="Google Shape;60;p14"/>
          <p:cNvPicPr preferRelativeResize="0"/>
          <p:nvPr/>
        </p:nvPicPr>
        <p:blipFill rotWithShape="1">
          <a:blip r:embed="rId3">
            <a:alphaModFix/>
          </a:blip>
          <a:srcRect b="0" l="0" r="54423" t="0"/>
          <a:stretch/>
        </p:blipFill>
        <p:spPr>
          <a:xfrm>
            <a:off x="5789875" y="248475"/>
            <a:ext cx="3134026" cy="1811500"/>
          </a:xfrm>
          <a:prstGeom prst="rect">
            <a:avLst/>
          </a:prstGeom>
          <a:noFill/>
          <a:ln>
            <a:noFill/>
          </a:ln>
        </p:spPr>
      </p:pic>
      <p:pic>
        <p:nvPicPr>
          <p:cNvPr id="61" name="Google Shape;61;p14"/>
          <p:cNvPicPr preferRelativeResize="0"/>
          <p:nvPr/>
        </p:nvPicPr>
        <p:blipFill rotWithShape="1">
          <a:blip r:embed="rId4">
            <a:alphaModFix/>
          </a:blip>
          <a:srcRect b="0" l="0" r="53963" t="0"/>
          <a:stretch/>
        </p:blipFill>
        <p:spPr>
          <a:xfrm>
            <a:off x="1017664" y="411763"/>
            <a:ext cx="2956786" cy="1960413"/>
          </a:xfrm>
          <a:prstGeom prst="rect">
            <a:avLst/>
          </a:prstGeom>
          <a:noFill/>
          <a:ln>
            <a:noFill/>
          </a:ln>
        </p:spPr>
      </p:pic>
      <p:pic>
        <p:nvPicPr>
          <p:cNvPr id="62" name="Google Shape;62;p14"/>
          <p:cNvPicPr preferRelativeResize="0"/>
          <p:nvPr/>
        </p:nvPicPr>
        <p:blipFill rotWithShape="1">
          <a:blip r:embed="rId3">
            <a:alphaModFix/>
          </a:blip>
          <a:srcRect b="0" l="54423" r="0" t="0"/>
          <a:stretch/>
        </p:blipFill>
        <p:spPr>
          <a:xfrm>
            <a:off x="5737400" y="2134203"/>
            <a:ext cx="3134026" cy="1811497"/>
          </a:xfrm>
          <a:prstGeom prst="rect">
            <a:avLst/>
          </a:prstGeom>
          <a:noFill/>
          <a:ln>
            <a:noFill/>
          </a:ln>
        </p:spPr>
      </p:pic>
      <p:pic>
        <p:nvPicPr>
          <p:cNvPr id="63" name="Google Shape;63;p14"/>
          <p:cNvPicPr preferRelativeResize="0"/>
          <p:nvPr/>
        </p:nvPicPr>
        <p:blipFill rotWithShape="1">
          <a:blip r:embed="rId4">
            <a:alphaModFix/>
          </a:blip>
          <a:srcRect b="0" l="53963" r="0" t="0"/>
          <a:stretch/>
        </p:blipFill>
        <p:spPr>
          <a:xfrm>
            <a:off x="971075" y="2372175"/>
            <a:ext cx="2956786" cy="1960413"/>
          </a:xfrm>
          <a:prstGeom prst="rect">
            <a:avLst/>
          </a:prstGeom>
          <a:noFill/>
          <a:ln>
            <a:noFill/>
          </a:ln>
        </p:spPr>
      </p:pic>
      <p:sp>
        <p:nvSpPr>
          <p:cNvPr id="64" name="Google Shape;64;p14"/>
          <p:cNvSpPr txBox="1"/>
          <p:nvPr/>
        </p:nvSpPr>
        <p:spPr>
          <a:xfrm>
            <a:off x="5319200" y="248475"/>
            <a:ext cx="418200" cy="44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a:t>a)</a:t>
            </a:r>
            <a:endParaRPr/>
          </a:p>
        </p:txBody>
      </p:sp>
      <p:sp>
        <p:nvSpPr>
          <p:cNvPr id="65" name="Google Shape;65;p14"/>
          <p:cNvSpPr txBox="1"/>
          <p:nvPr/>
        </p:nvSpPr>
        <p:spPr>
          <a:xfrm>
            <a:off x="5319200" y="2059975"/>
            <a:ext cx="418200" cy="44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a:t>b</a:t>
            </a:r>
            <a:r>
              <a:rPr lang="fr"/>
              <a:t>)</a:t>
            </a:r>
            <a:endParaRPr/>
          </a:p>
        </p:txBody>
      </p:sp>
      <p:sp>
        <p:nvSpPr>
          <p:cNvPr id="66" name="Google Shape;66;p14"/>
          <p:cNvSpPr txBox="1"/>
          <p:nvPr/>
        </p:nvSpPr>
        <p:spPr>
          <a:xfrm>
            <a:off x="552875" y="562913"/>
            <a:ext cx="418200" cy="44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a:t>a)</a:t>
            </a:r>
            <a:endParaRPr/>
          </a:p>
        </p:txBody>
      </p:sp>
      <p:sp>
        <p:nvSpPr>
          <p:cNvPr id="67" name="Google Shape;67;p14"/>
          <p:cNvSpPr txBox="1"/>
          <p:nvPr/>
        </p:nvSpPr>
        <p:spPr>
          <a:xfrm>
            <a:off x="552875" y="2374413"/>
            <a:ext cx="418200" cy="44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a:t>b)</a:t>
            </a:r>
            <a:endParaRPr/>
          </a:p>
        </p:txBody>
      </p:sp>
      <p:sp>
        <p:nvSpPr>
          <p:cNvPr id="68" name="Google Shape;68;p14"/>
          <p:cNvSpPr txBox="1"/>
          <p:nvPr/>
        </p:nvSpPr>
        <p:spPr>
          <a:xfrm>
            <a:off x="86513" y="4332600"/>
            <a:ext cx="4725900" cy="898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fr" sz="1050">
                <a:solidFill>
                  <a:schemeClr val="dk1"/>
                </a:solidFill>
                <a:highlight>
                  <a:srgbClr val="FFFFFF"/>
                </a:highlight>
              </a:rPr>
              <a:t>Wind stress curl </a:t>
            </a:r>
            <a:r>
              <a:rPr lang="fr" sz="1050">
                <a:solidFill>
                  <a:schemeClr val="dk1"/>
                </a:solidFill>
                <a:highlight>
                  <a:srgbClr val="FFFFFF"/>
                </a:highlight>
              </a:rPr>
              <a:t>composite</a:t>
            </a:r>
            <a:r>
              <a:rPr lang="fr" sz="1050">
                <a:solidFill>
                  <a:schemeClr val="dk1"/>
                </a:solidFill>
                <a:highlight>
                  <a:srgbClr val="FFFFFF"/>
                </a:highlight>
              </a:rPr>
              <a:t> </a:t>
            </a:r>
            <a:r>
              <a:rPr lang="fr" sz="1050">
                <a:solidFill>
                  <a:schemeClr val="dk1"/>
                </a:solidFill>
                <a:highlight>
                  <a:srgbClr val="FFFFFF"/>
                </a:highlight>
              </a:rPr>
              <a:t>(color) and wind speed (vector) calculated for summer [a] (June, July and August) and winter </a:t>
            </a:r>
            <a:r>
              <a:rPr lang="fr" sz="1050">
                <a:solidFill>
                  <a:schemeClr val="dk1"/>
                </a:solidFill>
                <a:highlight>
                  <a:srgbClr val="FFFFFF"/>
                </a:highlight>
              </a:rPr>
              <a:t>[b]</a:t>
            </a:r>
            <a:r>
              <a:rPr lang="fr" sz="1050">
                <a:solidFill>
                  <a:schemeClr val="dk1"/>
                </a:solidFill>
                <a:highlight>
                  <a:srgbClr val="FFFFFF"/>
                </a:highlight>
              </a:rPr>
              <a:t> (December, January and February) monsoons from monthly means of zonal and meridional wind speeds from NCEP reanalyses.</a:t>
            </a:r>
            <a:endParaRPr sz="1050">
              <a:solidFill>
                <a:schemeClr val="dk1"/>
              </a:solidFill>
              <a:highlight>
                <a:srgbClr val="FFFFFF"/>
              </a:highlight>
            </a:endParaRPr>
          </a:p>
          <a:p>
            <a:pPr indent="0" lvl="0" marL="0" rtl="0" algn="l">
              <a:spcBef>
                <a:spcPts val="0"/>
              </a:spcBef>
              <a:spcAft>
                <a:spcPts val="0"/>
              </a:spcAft>
              <a:buNone/>
            </a:pPr>
            <a:r>
              <a:t/>
            </a:r>
            <a:endParaRPr/>
          </a:p>
        </p:txBody>
      </p:sp>
      <p:sp>
        <p:nvSpPr>
          <p:cNvPr id="69" name="Google Shape;69;p14"/>
          <p:cNvSpPr txBox="1"/>
          <p:nvPr/>
        </p:nvSpPr>
        <p:spPr>
          <a:xfrm>
            <a:off x="5319200" y="4138200"/>
            <a:ext cx="3789600" cy="100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100"/>
              <a:t>Composite of the wind stress curl anomaly (color) and wind speed (vector) calculated for the positive [a] (DMI&gt;std(DMI))  and negative [b] </a:t>
            </a:r>
            <a:r>
              <a:rPr lang="fr" sz="1100">
                <a:solidFill>
                  <a:schemeClr val="dk1"/>
                </a:solidFill>
              </a:rPr>
              <a:t>(DMI&lt;-std(DMI))</a:t>
            </a:r>
            <a:r>
              <a:rPr lang="fr" sz="1100"/>
              <a:t> IOD phases from monthly averages of zonal and meridional wind speeds from NCEP reanalyses. </a:t>
            </a:r>
            <a:endParaRPr sz="1100"/>
          </a:p>
        </p:txBody>
      </p:sp>
      <p:sp>
        <p:nvSpPr>
          <p:cNvPr id="70" name="Google Shape;70;p14"/>
          <p:cNvSpPr txBox="1"/>
          <p:nvPr/>
        </p:nvSpPr>
        <p:spPr>
          <a:xfrm>
            <a:off x="3700375" y="411775"/>
            <a:ext cx="2089500" cy="135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a:t>cartes mousson SST, SSS.</a:t>
            </a:r>
            <a:endParaRPr/>
          </a:p>
          <a:p>
            <a:pPr indent="0" lvl="0" marL="0" rtl="0" algn="l">
              <a:spcBef>
                <a:spcPts val="0"/>
              </a:spcBef>
              <a:spcAft>
                <a:spcPts val="0"/>
              </a:spcAft>
              <a:buNone/>
            </a:pPr>
            <a:r>
              <a:t/>
            </a:r>
            <a:endParaRPr/>
          </a:p>
          <a:p>
            <a:pPr indent="0" lvl="0" marL="0" rtl="0" algn="l">
              <a:spcBef>
                <a:spcPts val="0"/>
              </a:spcBef>
              <a:spcAft>
                <a:spcPts val="0"/>
              </a:spcAft>
              <a:buNone/>
            </a:pPr>
            <a:r>
              <a:rPr lang="fr"/>
              <a:t>carte SST IOD + boite de l’indice DMI</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pic>
        <p:nvPicPr>
          <p:cNvPr id="262" name="Google Shape;262;p32"/>
          <p:cNvPicPr preferRelativeResize="0"/>
          <p:nvPr/>
        </p:nvPicPr>
        <p:blipFill>
          <a:blip r:embed="rId3">
            <a:alphaModFix/>
          </a:blip>
          <a:stretch>
            <a:fillRect/>
          </a:stretch>
        </p:blipFill>
        <p:spPr>
          <a:xfrm>
            <a:off x="0" y="975953"/>
            <a:ext cx="4572000" cy="2452399"/>
          </a:xfrm>
          <a:prstGeom prst="rect">
            <a:avLst/>
          </a:prstGeom>
          <a:noFill/>
          <a:ln>
            <a:noFill/>
          </a:ln>
        </p:spPr>
      </p:pic>
      <p:pic>
        <p:nvPicPr>
          <p:cNvPr id="263" name="Google Shape;263;p32"/>
          <p:cNvPicPr preferRelativeResize="0"/>
          <p:nvPr/>
        </p:nvPicPr>
        <p:blipFill>
          <a:blip r:embed="rId4">
            <a:alphaModFix/>
          </a:blip>
          <a:stretch>
            <a:fillRect/>
          </a:stretch>
        </p:blipFill>
        <p:spPr>
          <a:xfrm>
            <a:off x="4571998" y="975954"/>
            <a:ext cx="4572002" cy="24524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pic>
        <p:nvPicPr>
          <p:cNvPr id="268" name="Google Shape;268;p33"/>
          <p:cNvPicPr preferRelativeResize="0"/>
          <p:nvPr/>
        </p:nvPicPr>
        <p:blipFill>
          <a:blip r:embed="rId3">
            <a:alphaModFix/>
          </a:blip>
          <a:stretch>
            <a:fillRect/>
          </a:stretch>
        </p:blipFill>
        <p:spPr>
          <a:xfrm>
            <a:off x="0" y="1398203"/>
            <a:ext cx="4468301" cy="2206221"/>
          </a:xfrm>
          <a:prstGeom prst="rect">
            <a:avLst/>
          </a:prstGeom>
          <a:noFill/>
          <a:ln>
            <a:noFill/>
          </a:ln>
        </p:spPr>
      </p:pic>
      <p:pic>
        <p:nvPicPr>
          <p:cNvPr id="269" name="Google Shape;269;p33"/>
          <p:cNvPicPr preferRelativeResize="0"/>
          <p:nvPr/>
        </p:nvPicPr>
        <p:blipFill>
          <a:blip r:embed="rId4">
            <a:alphaModFix/>
          </a:blip>
          <a:stretch>
            <a:fillRect/>
          </a:stretch>
        </p:blipFill>
        <p:spPr>
          <a:xfrm>
            <a:off x="4675700" y="1398204"/>
            <a:ext cx="4468301" cy="2206221"/>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pic>
        <p:nvPicPr>
          <p:cNvPr id="274" name="Google Shape;274;p34"/>
          <p:cNvPicPr preferRelativeResize="0"/>
          <p:nvPr/>
        </p:nvPicPr>
        <p:blipFill>
          <a:blip r:embed="rId3">
            <a:alphaModFix/>
          </a:blip>
          <a:stretch>
            <a:fillRect/>
          </a:stretch>
        </p:blipFill>
        <p:spPr>
          <a:xfrm>
            <a:off x="757925" y="319251"/>
            <a:ext cx="7603901" cy="39286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pic>
        <p:nvPicPr>
          <p:cNvPr id="279" name="Google Shape;279;p35"/>
          <p:cNvPicPr preferRelativeResize="0"/>
          <p:nvPr/>
        </p:nvPicPr>
        <p:blipFill>
          <a:blip r:embed="rId3">
            <a:alphaModFix/>
          </a:blip>
          <a:stretch>
            <a:fillRect/>
          </a:stretch>
        </p:blipFill>
        <p:spPr>
          <a:xfrm>
            <a:off x="287537" y="322325"/>
            <a:ext cx="4284462" cy="4292425"/>
          </a:xfrm>
          <a:prstGeom prst="rect">
            <a:avLst/>
          </a:prstGeom>
          <a:noFill/>
          <a:ln>
            <a:noFill/>
          </a:ln>
        </p:spPr>
      </p:pic>
      <p:pic>
        <p:nvPicPr>
          <p:cNvPr id="280" name="Google Shape;280;p35"/>
          <p:cNvPicPr preferRelativeResize="0"/>
          <p:nvPr/>
        </p:nvPicPr>
        <p:blipFill>
          <a:blip r:embed="rId4">
            <a:alphaModFix/>
          </a:blip>
          <a:stretch>
            <a:fillRect/>
          </a:stretch>
        </p:blipFill>
        <p:spPr>
          <a:xfrm>
            <a:off x="4949825" y="322324"/>
            <a:ext cx="4022150" cy="4292418"/>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36"/>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fr"/>
              <a:t>II</a:t>
            </a:r>
            <a:endParaRPr/>
          </a:p>
        </p:txBody>
      </p:sp>
      <p:sp>
        <p:nvSpPr>
          <p:cNvPr id="286" name="Google Shape;286;p36"/>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fr"/>
              <a:t>coastal dead zones, hypoxia (60 uM), Breitburg et al 2018, Vaquer-Sunyer and Duarte 2008</a:t>
            </a:r>
            <a:endParaRPr/>
          </a:p>
          <a:p>
            <a:pPr indent="0" lvl="0" marL="0" rtl="0" algn="ctr">
              <a:spcBef>
                <a:spcPts val="0"/>
              </a:spcBef>
              <a:spcAft>
                <a:spcPts val="0"/>
              </a:spcAft>
              <a:buNone/>
            </a:pPr>
            <a:r>
              <a:t/>
            </a:r>
            <a:endParaRPr/>
          </a:p>
          <a:p>
            <a:pPr indent="-406400" lvl="0" marL="457200" rtl="0" algn="ctr">
              <a:spcBef>
                <a:spcPts val="0"/>
              </a:spcBef>
              <a:spcAft>
                <a:spcPts val="0"/>
              </a:spcAft>
              <a:buSzPts val="2800"/>
              <a:buChar char="-"/>
            </a:pPr>
            <a:r>
              <a:rPr lang="fr"/>
              <a:t>conditions conducive to low oxygen on the shelf seasonally, IOD reinforces or dampen the seasonal effect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37"/>
          <p:cNvSpPr txBox="1"/>
          <p:nvPr/>
        </p:nvSpPr>
        <p:spPr>
          <a:xfrm>
            <a:off x="73550" y="73550"/>
            <a:ext cx="2748600" cy="44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a:t>4). Month of minimum oxycline</a:t>
            </a:r>
            <a:endParaRPr/>
          </a:p>
        </p:txBody>
      </p:sp>
      <p:pic>
        <p:nvPicPr>
          <p:cNvPr id="292" name="Google Shape;292;p37"/>
          <p:cNvPicPr preferRelativeResize="0"/>
          <p:nvPr/>
        </p:nvPicPr>
        <p:blipFill>
          <a:blip r:embed="rId3">
            <a:alphaModFix/>
          </a:blip>
          <a:stretch>
            <a:fillRect/>
          </a:stretch>
        </p:blipFill>
        <p:spPr>
          <a:xfrm>
            <a:off x="4995575" y="152325"/>
            <a:ext cx="3909450" cy="4838852"/>
          </a:xfrm>
          <a:prstGeom prst="rect">
            <a:avLst/>
          </a:prstGeom>
          <a:noFill/>
          <a:ln>
            <a:noFill/>
          </a:ln>
        </p:spPr>
      </p:pic>
      <p:sp>
        <p:nvSpPr>
          <p:cNvPr id="293" name="Google Shape;293;p37"/>
          <p:cNvSpPr txBox="1"/>
          <p:nvPr/>
        </p:nvSpPr>
        <p:spPr>
          <a:xfrm>
            <a:off x="4572000" y="232850"/>
            <a:ext cx="469200" cy="44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a:t>a)</a:t>
            </a:r>
            <a:endParaRPr/>
          </a:p>
        </p:txBody>
      </p:sp>
      <p:sp>
        <p:nvSpPr>
          <p:cNvPr id="294" name="Google Shape;294;p37"/>
          <p:cNvSpPr txBox="1"/>
          <p:nvPr/>
        </p:nvSpPr>
        <p:spPr>
          <a:xfrm>
            <a:off x="4572000" y="3521100"/>
            <a:ext cx="348600" cy="44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a:t>c</a:t>
            </a:r>
            <a:r>
              <a:rPr lang="fr"/>
              <a:t>)</a:t>
            </a:r>
            <a:endParaRPr/>
          </a:p>
        </p:txBody>
      </p:sp>
      <p:sp>
        <p:nvSpPr>
          <p:cNvPr id="295" name="Google Shape;295;p37"/>
          <p:cNvSpPr txBox="1"/>
          <p:nvPr/>
        </p:nvSpPr>
        <p:spPr>
          <a:xfrm>
            <a:off x="4572000" y="1876975"/>
            <a:ext cx="348600" cy="44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a:t>b</a:t>
            </a:r>
            <a:r>
              <a:rPr lang="fr"/>
              <a:t>)</a:t>
            </a:r>
            <a:endParaRPr/>
          </a:p>
        </p:txBody>
      </p:sp>
      <p:sp>
        <p:nvSpPr>
          <p:cNvPr id="296" name="Google Shape;296;p37"/>
          <p:cNvSpPr txBox="1"/>
          <p:nvPr/>
        </p:nvSpPr>
        <p:spPr>
          <a:xfrm>
            <a:off x="303825" y="2766550"/>
            <a:ext cx="4084200" cy="22947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AutoNum type="alphaLcParenR"/>
            </a:pPr>
            <a:r>
              <a:rPr lang="fr"/>
              <a:t>Month of seasonal shallowest oxycline on coastal shelf. </a:t>
            </a:r>
            <a:r>
              <a:rPr lang="fr">
                <a:solidFill>
                  <a:schemeClr val="dk1"/>
                </a:solidFill>
              </a:rPr>
              <a:t>Grey hatching indicates areas with high oxygen concentrations not favorable for dead zones (mean O2 between 50 and 200m &gt; 100 umol/kg).</a:t>
            </a:r>
            <a:endParaRPr/>
          </a:p>
          <a:p>
            <a:pPr indent="0" lvl="0" marL="0" rtl="0" algn="l">
              <a:spcBef>
                <a:spcPts val="0"/>
              </a:spcBef>
              <a:spcAft>
                <a:spcPts val="0"/>
              </a:spcAft>
              <a:buNone/>
            </a:pPr>
            <a:r>
              <a:rPr lang="fr"/>
              <a:t>Mean oxygen concentration between 10 and 50 m </a:t>
            </a:r>
            <a:r>
              <a:rPr lang="fr">
                <a:solidFill>
                  <a:schemeClr val="dk1"/>
                </a:solidFill>
              </a:rPr>
              <a:t>(b), 50 and 200 m (c) </a:t>
            </a:r>
            <a:r>
              <a:rPr lang="fr"/>
              <a:t>during the months when oxycline is shallowest</a:t>
            </a:r>
            <a:endParaRPr/>
          </a:p>
          <a:p>
            <a:pPr indent="0" lvl="0" marL="0" rtl="0" algn="l">
              <a:spcBef>
                <a:spcPts val="0"/>
              </a:spcBef>
              <a:spcAft>
                <a:spcPts val="0"/>
              </a:spcAft>
              <a:buNone/>
            </a:pPr>
            <a:r>
              <a:t/>
            </a:r>
            <a:endParaRPr/>
          </a:p>
          <a:p>
            <a:pPr indent="0" lvl="0" marL="0" rtl="0" algn="l">
              <a:spcBef>
                <a:spcPts val="0"/>
              </a:spcBef>
              <a:spcAft>
                <a:spcPts val="0"/>
              </a:spcAft>
              <a:buNone/>
            </a:pPr>
            <a:r>
              <a:rPr lang="fr">
                <a:solidFill>
                  <a:schemeClr val="dk1"/>
                </a:solidFill>
              </a:rPr>
              <a:t>method: smoothed using a gaussian filter, the (a)</a:t>
            </a:r>
            <a:r>
              <a:rPr lang="fr"/>
              <a:t> smoothed using a gaussian filter </a:t>
            </a:r>
            <a:endParaRPr/>
          </a:p>
        </p:txBody>
      </p:sp>
      <p:sp>
        <p:nvSpPr>
          <p:cNvPr id="297" name="Google Shape;297;p37"/>
          <p:cNvSpPr txBox="1"/>
          <p:nvPr/>
        </p:nvSpPr>
        <p:spPr>
          <a:xfrm>
            <a:off x="650175" y="674150"/>
            <a:ext cx="3391500" cy="83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a:t>summer/fall AS and western BoB</a:t>
            </a:r>
            <a:endParaRPr/>
          </a:p>
          <a:p>
            <a:pPr indent="0" lvl="0" marL="0" rtl="0" algn="l">
              <a:spcBef>
                <a:spcPts val="0"/>
              </a:spcBef>
              <a:spcAft>
                <a:spcPts val="0"/>
              </a:spcAft>
              <a:buNone/>
            </a:pPr>
            <a:r>
              <a:t/>
            </a:r>
            <a:endParaRPr/>
          </a:p>
          <a:p>
            <a:pPr indent="0" lvl="0" marL="0" rtl="0" algn="l">
              <a:spcBef>
                <a:spcPts val="0"/>
              </a:spcBef>
              <a:spcAft>
                <a:spcPts val="0"/>
              </a:spcAft>
              <a:buNone/>
            </a:pPr>
            <a:r>
              <a:rPr lang="fr"/>
              <a:t>winter/spring in eastern Bob</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38"/>
          <p:cNvSpPr txBox="1"/>
          <p:nvPr/>
        </p:nvSpPr>
        <p:spPr>
          <a:xfrm>
            <a:off x="73550" y="73550"/>
            <a:ext cx="5466900" cy="44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a:t>4). Oxygène dissous intégré vs DMI</a:t>
            </a:r>
            <a:endParaRPr/>
          </a:p>
        </p:txBody>
      </p:sp>
      <p:pic>
        <p:nvPicPr>
          <p:cNvPr id="303" name="Google Shape;303;p38"/>
          <p:cNvPicPr preferRelativeResize="0"/>
          <p:nvPr/>
        </p:nvPicPr>
        <p:blipFill rotWithShape="1">
          <a:blip r:embed="rId3">
            <a:alphaModFix/>
          </a:blip>
          <a:srcRect b="0" l="48893" r="0" t="0"/>
          <a:stretch/>
        </p:blipFill>
        <p:spPr>
          <a:xfrm>
            <a:off x="4572000" y="2443701"/>
            <a:ext cx="4132872" cy="2690362"/>
          </a:xfrm>
          <a:prstGeom prst="rect">
            <a:avLst/>
          </a:prstGeom>
          <a:noFill/>
          <a:ln>
            <a:noFill/>
          </a:ln>
        </p:spPr>
      </p:pic>
      <p:sp>
        <p:nvSpPr>
          <p:cNvPr id="304" name="Google Shape;304;p38"/>
          <p:cNvSpPr txBox="1"/>
          <p:nvPr/>
        </p:nvSpPr>
        <p:spPr>
          <a:xfrm>
            <a:off x="1348300" y="5435725"/>
            <a:ext cx="6839700" cy="100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a:t>Study area: 90-101°E 2-20°N (a) Probability density function of the profiles as a function of the mean oxygen concentration between 10 and 200m during a </a:t>
            </a:r>
            <a:r>
              <a:rPr lang="fr"/>
              <a:t>positive</a:t>
            </a:r>
            <a:r>
              <a:rPr lang="fr"/>
              <a:t> (blue), negative (orange) or neutral (green) IOD phase. The solid lines correspond to a </a:t>
            </a:r>
            <a:r>
              <a:rPr lang="fr"/>
              <a:t>Gaussian</a:t>
            </a:r>
            <a:r>
              <a:rPr lang="fr"/>
              <a:t> approximation of the distribution of the profiles.</a:t>
            </a:r>
            <a:endParaRPr/>
          </a:p>
        </p:txBody>
      </p:sp>
      <p:pic>
        <p:nvPicPr>
          <p:cNvPr id="305" name="Google Shape;305;p38"/>
          <p:cNvPicPr preferRelativeResize="0"/>
          <p:nvPr/>
        </p:nvPicPr>
        <p:blipFill rotWithShape="1">
          <a:blip r:embed="rId4">
            <a:alphaModFix/>
          </a:blip>
          <a:srcRect b="0" l="48893" r="0" t="0"/>
          <a:stretch/>
        </p:blipFill>
        <p:spPr>
          <a:xfrm>
            <a:off x="233925" y="2443700"/>
            <a:ext cx="4132872" cy="2690375"/>
          </a:xfrm>
          <a:prstGeom prst="rect">
            <a:avLst/>
          </a:prstGeom>
          <a:noFill/>
          <a:ln>
            <a:noFill/>
          </a:ln>
        </p:spPr>
      </p:pic>
      <p:pic>
        <p:nvPicPr>
          <p:cNvPr id="306" name="Google Shape;306;p38"/>
          <p:cNvPicPr preferRelativeResize="0"/>
          <p:nvPr/>
        </p:nvPicPr>
        <p:blipFill rotWithShape="1">
          <a:blip r:embed="rId5">
            <a:alphaModFix/>
          </a:blip>
          <a:srcRect b="52653" l="0" r="0" t="0"/>
          <a:stretch/>
        </p:blipFill>
        <p:spPr>
          <a:xfrm>
            <a:off x="2756148" y="-60300"/>
            <a:ext cx="5281028" cy="2571750"/>
          </a:xfrm>
          <a:prstGeom prst="rect">
            <a:avLst/>
          </a:prstGeom>
          <a:noFill/>
          <a:ln>
            <a:noFill/>
          </a:ln>
        </p:spPr>
      </p:pic>
      <p:sp>
        <p:nvSpPr>
          <p:cNvPr id="307" name="Google Shape;307;p38"/>
          <p:cNvSpPr/>
          <p:nvPr/>
        </p:nvSpPr>
        <p:spPr>
          <a:xfrm>
            <a:off x="4975200" y="786075"/>
            <a:ext cx="542400" cy="879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38"/>
          <p:cNvSpPr txBox="1"/>
          <p:nvPr/>
        </p:nvSpPr>
        <p:spPr>
          <a:xfrm>
            <a:off x="5246400" y="720625"/>
            <a:ext cx="717300" cy="62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a:t>1</a:t>
            </a:r>
            <a:endParaRPr/>
          </a:p>
        </p:txBody>
      </p:sp>
      <p:sp>
        <p:nvSpPr>
          <p:cNvPr id="309" name="Google Shape;309;p38"/>
          <p:cNvSpPr/>
          <p:nvPr/>
        </p:nvSpPr>
        <p:spPr>
          <a:xfrm>
            <a:off x="6305925" y="985250"/>
            <a:ext cx="717300" cy="11568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38"/>
          <p:cNvSpPr txBox="1"/>
          <p:nvPr/>
        </p:nvSpPr>
        <p:spPr>
          <a:xfrm>
            <a:off x="6754775" y="985250"/>
            <a:ext cx="717300" cy="62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a:solidFill>
                  <a:schemeClr val="dk1"/>
                </a:solidFill>
              </a:rPr>
              <a:t>2</a:t>
            </a:r>
            <a:endParaRPr/>
          </a:p>
        </p:txBody>
      </p:sp>
      <p:cxnSp>
        <p:nvCxnSpPr>
          <p:cNvPr id="311" name="Google Shape;311;p38"/>
          <p:cNvCxnSpPr>
            <a:stCxn id="307" idx="2"/>
          </p:cNvCxnSpPr>
          <p:nvPr/>
        </p:nvCxnSpPr>
        <p:spPr>
          <a:xfrm flipH="1">
            <a:off x="4210500" y="1665075"/>
            <a:ext cx="1035900" cy="1099500"/>
          </a:xfrm>
          <a:prstGeom prst="straightConnector1">
            <a:avLst/>
          </a:prstGeom>
          <a:noFill/>
          <a:ln cap="flat" cmpd="sng" w="9525">
            <a:solidFill>
              <a:schemeClr val="dk2"/>
            </a:solidFill>
            <a:prstDash val="solid"/>
            <a:round/>
            <a:headEnd len="med" w="med" type="none"/>
            <a:tailEnd len="med" w="med" type="triangle"/>
          </a:ln>
        </p:spPr>
      </p:cxnSp>
      <p:cxnSp>
        <p:nvCxnSpPr>
          <p:cNvPr id="312" name="Google Shape;312;p38"/>
          <p:cNvCxnSpPr>
            <a:stCxn id="309" idx="2"/>
          </p:cNvCxnSpPr>
          <p:nvPr/>
        </p:nvCxnSpPr>
        <p:spPr>
          <a:xfrm>
            <a:off x="6664575" y="2142050"/>
            <a:ext cx="608100" cy="6012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pic>
        <p:nvPicPr>
          <p:cNvPr id="317" name="Google Shape;317;p39"/>
          <p:cNvPicPr preferRelativeResize="0"/>
          <p:nvPr/>
        </p:nvPicPr>
        <p:blipFill rotWithShape="1">
          <a:blip r:embed="rId3">
            <a:alphaModFix/>
          </a:blip>
          <a:srcRect b="52653" l="0" r="0" t="0"/>
          <a:stretch/>
        </p:blipFill>
        <p:spPr>
          <a:xfrm>
            <a:off x="2713648" y="0"/>
            <a:ext cx="5281028" cy="2571750"/>
          </a:xfrm>
          <a:prstGeom prst="rect">
            <a:avLst/>
          </a:prstGeom>
          <a:noFill/>
          <a:ln>
            <a:noFill/>
          </a:ln>
        </p:spPr>
      </p:pic>
      <p:sp>
        <p:nvSpPr>
          <p:cNvPr id="318" name="Google Shape;318;p39"/>
          <p:cNvSpPr/>
          <p:nvPr/>
        </p:nvSpPr>
        <p:spPr>
          <a:xfrm>
            <a:off x="4975200" y="786075"/>
            <a:ext cx="542400" cy="879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39"/>
          <p:cNvSpPr txBox="1"/>
          <p:nvPr/>
        </p:nvSpPr>
        <p:spPr>
          <a:xfrm>
            <a:off x="5246400" y="720625"/>
            <a:ext cx="717300" cy="62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a:t>1</a:t>
            </a:r>
            <a:endParaRPr/>
          </a:p>
        </p:txBody>
      </p:sp>
      <p:sp>
        <p:nvSpPr>
          <p:cNvPr id="320" name="Google Shape;320;p39"/>
          <p:cNvSpPr/>
          <p:nvPr/>
        </p:nvSpPr>
        <p:spPr>
          <a:xfrm>
            <a:off x="6305925" y="985250"/>
            <a:ext cx="717300" cy="11568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39"/>
          <p:cNvSpPr txBox="1"/>
          <p:nvPr/>
        </p:nvSpPr>
        <p:spPr>
          <a:xfrm>
            <a:off x="6754775" y="985250"/>
            <a:ext cx="717300" cy="62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a:solidFill>
                  <a:schemeClr val="dk1"/>
                </a:solidFill>
              </a:rPr>
              <a:t>2</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 name="Shape 74"/>
        <p:cNvGrpSpPr/>
        <p:nvPr/>
      </p:nvGrpSpPr>
      <p:grpSpPr>
        <a:xfrm>
          <a:off x="0" y="0"/>
          <a:ext cx="0" cy="0"/>
          <a:chOff x="0" y="0"/>
          <a:chExt cx="0" cy="0"/>
        </a:xfrm>
      </p:grpSpPr>
      <p:sp>
        <p:nvSpPr>
          <p:cNvPr id="75" name="Google Shape;75;p15"/>
          <p:cNvSpPr txBox="1"/>
          <p:nvPr/>
        </p:nvSpPr>
        <p:spPr>
          <a:xfrm>
            <a:off x="73550" y="73550"/>
            <a:ext cx="1474200" cy="44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a:t>1). IOD et DMI</a:t>
            </a:r>
            <a:endParaRPr/>
          </a:p>
        </p:txBody>
      </p:sp>
      <p:pic>
        <p:nvPicPr>
          <p:cNvPr id="76" name="Google Shape;76;p15"/>
          <p:cNvPicPr preferRelativeResize="0"/>
          <p:nvPr/>
        </p:nvPicPr>
        <p:blipFill>
          <a:blip r:embed="rId3">
            <a:alphaModFix/>
          </a:blip>
          <a:stretch>
            <a:fillRect/>
          </a:stretch>
        </p:blipFill>
        <p:spPr>
          <a:xfrm>
            <a:off x="152400" y="360000"/>
            <a:ext cx="8839195" cy="3120815"/>
          </a:xfrm>
          <a:prstGeom prst="rect">
            <a:avLst/>
          </a:prstGeom>
          <a:noFill/>
          <a:ln>
            <a:noFill/>
          </a:ln>
        </p:spPr>
      </p:pic>
      <p:sp>
        <p:nvSpPr>
          <p:cNvPr id="77" name="Google Shape;77;p15"/>
          <p:cNvSpPr txBox="1"/>
          <p:nvPr/>
        </p:nvSpPr>
        <p:spPr>
          <a:xfrm>
            <a:off x="3618525" y="73550"/>
            <a:ext cx="2157300" cy="3360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t>DMI = WTIO - SETIO</a:t>
            </a:r>
            <a:endParaRPr/>
          </a:p>
        </p:txBody>
      </p:sp>
      <p:sp>
        <p:nvSpPr>
          <p:cNvPr id="78" name="Google Shape;78;p15"/>
          <p:cNvSpPr txBox="1"/>
          <p:nvPr/>
        </p:nvSpPr>
        <p:spPr>
          <a:xfrm>
            <a:off x="152400" y="3480825"/>
            <a:ext cx="8991600" cy="166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a:solidFill>
                  <a:schemeClr val="dk1"/>
                </a:solidFill>
              </a:rPr>
              <a:t>M</a:t>
            </a:r>
            <a:r>
              <a:rPr lang="fr">
                <a:solidFill>
                  <a:schemeClr val="dk1"/>
                </a:solidFill>
              </a:rPr>
              <a:t>onthly </a:t>
            </a:r>
            <a:r>
              <a:rPr lang="fr"/>
              <a:t>d</a:t>
            </a:r>
            <a:r>
              <a:rPr lang="fr"/>
              <a:t>ipole mode index (DMI) from Saji et al (1999) for 19</a:t>
            </a:r>
            <a:r>
              <a:rPr lang="fr">
                <a:solidFill>
                  <a:schemeClr val="dk1"/>
                </a:solidFill>
              </a:rPr>
              <a:t>58-1999 (green) and from NOAA XXX for 1982-2020</a:t>
            </a:r>
            <a:r>
              <a:rPr lang="fr"/>
              <a:t> (blue). </a:t>
            </a:r>
            <a:r>
              <a:rPr lang="fr">
                <a:solidFill>
                  <a:schemeClr val="dk1"/>
                </a:solidFill>
              </a:rPr>
              <a:t>Positive (red) and negative (bleu) IOD phases are defined by +/- one standard deviation in the DMI index. Dots correspond to the October-November average. The older time series is weighted to have the same standard deviation as the more recent one over the common measurement period (1982-1999).</a:t>
            </a:r>
            <a:endParaRPr/>
          </a:p>
          <a:p>
            <a:pPr indent="0" lvl="0" marL="0" rtl="0" algn="l">
              <a:spcBef>
                <a:spcPts val="0"/>
              </a:spcBef>
              <a:spcAft>
                <a:spcPts val="0"/>
              </a:spcAft>
              <a:buNone/>
            </a:pPr>
            <a:r>
              <a:rPr lang="fr"/>
              <a:t> </a:t>
            </a:r>
            <a:endParaRPr/>
          </a:p>
          <a:p>
            <a:pPr indent="0" lvl="0" marL="0" rtl="0" algn="l">
              <a:spcBef>
                <a:spcPts val="0"/>
              </a:spcBef>
              <a:spcAft>
                <a:spcPts val="0"/>
              </a:spcAft>
              <a:buNone/>
            </a:pPr>
            <a:r>
              <a:rPr lang="fr"/>
              <a:t>move to methods.</a:t>
            </a:r>
            <a:endParaRPr/>
          </a:p>
          <a:p>
            <a:pPr indent="0" lvl="0" marL="0" rtl="0" algn="l">
              <a:spcBef>
                <a:spcPts val="0"/>
              </a:spcBef>
              <a:spcAft>
                <a:spcPts val="0"/>
              </a:spcAft>
              <a:buClr>
                <a:schemeClr val="dk1"/>
              </a:buClr>
              <a:buSzPts val="1100"/>
              <a:buFont typeface="Arial"/>
              <a:buNone/>
            </a:pPr>
            <a:r>
              <a:rPr lang="fr">
                <a:solidFill>
                  <a:schemeClr val="dk1"/>
                </a:solidFill>
              </a:rPr>
              <a:t>The two time series are obtained by calculating the difference between the WTIO and SETIO indices.</a:t>
            </a:r>
            <a:endParaRPr/>
          </a:p>
          <a:p>
            <a:pPr indent="0" lvl="0" marL="0" rtl="0" algn="l">
              <a:spcBef>
                <a:spcPts val="0"/>
              </a:spcBef>
              <a:spcAft>
                <a:spcPts val="0"/>
              </a:spcAft>
              <a:buNone/>
            </a:pPr>
            <a:r>
              <a:rPr lang="fr"/>
              <a:t>https://stateoftheocean.osmc.noaa.gov/sur/ind/dmi.php.  </a:t>
            </a:r>
            <a:endParaRPr/>
          </a:p>
        </p:txBody>
      </p:sp>
      <p:sp>
        <p:nvSpPr>
          <p:cNvPr id="79" name="Google Shape;79;p15"/>
          <p:cNvSpPr txBox="1"/>
          <p:nvPr/>
        </p:nvSpPr>
        <p:spPr>
          <a:xfrm>
            <a:off x="5940125" y="20888"/>
            <a:ext cx="2917200" cy="44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a:t>Bon légende à revoir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6"/>
          <p:cNvSpPr txBox="1"/>
          <p:nvPr/>
        </p:nvSpPr>
        <p:spPr>
          <a:xfrm>
            <a:off x="73550" y="73550"/>
            <a:ext cx="1250400" cy="44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a:t>2). Methode: Données</a:t>
            </a:r>
            <a:endParaRPr/>
          </a:p>
        </p:txBody>
      </p:sp>
      <p:pic>
        <p:nvPicPr>
          <p:cNvPr id="85" name="Google Shape;85;p16"/>
          <p:cNvPicPr preferRelativeResize="0"/>
          <p:nvPr/>
        </p:nvPicPr>
        <p:blipFill>
          <a:blip r:embed="rId3">
            <a:alphaModFix/>
          </a:blip>
          <a:stretch>
            <a:fillRect/>
          </a:stretch>
        </p:blipFill>
        <p:spPr>
          <a:xfrm>
            <a:off x="4501075" y="318762"/>
            <a:ext cx="4424901" cy="2824069"/>
          </a:xfrm>
          <a:prstGeom prst="rect">
            <a:avLst/>
          </a:prstGeom>
          <a:noFill/>
          <a:ln>
            <a:noFill/>
          </a:ln>
        </p:spPr>
      </p:pic>
      <p:pic>
        <p:nvPicPr>
          <p:cNvPr id="86" name="Google Shape;86;p16"/>
          <p:cNvPicPr preferRelativeResize="0"/>
          <p:nvPr/>
        </p:nvPicPr>
        <p:blipFill>
          <a:blip r:embed="rId4">
            <a:alphaModFix/>
          </a:blip>
          <a:stretch>
            <a:fillRect/>
          </a:stretch>
        </p:blipFill>
        <p:spPr>
          <a:xfrm>
            <a:off x="218025" y="531700"/>
            <a:ext cx="4066901" cy="2398201"/>
          </a:xfrm>
          <a:prstGeom prst="rect">
            <a:avLst/>
          </a:prstGeom>
          <a:noFill/>
          <a:ln>
            <a:noFill/>
          </a:ln>
        </p:spPr>
      </p:pic>
      <p:sp>
        <p:nvSpPr>
          <p:cNvPr id="87" name="Google Shape;87;p16"/>
          <p:cNvSpPr txBox="1"/>
          <p:nvPr/>
        </p:nvSpPr>
        <p:spPr>
          <a:xfrm>
            <a:off x="73550" y="2946750"/>
            <a:ext cx="4705800" cy="210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a:t>Spatial distribution of the profiles used in this study colored by database: ARGO (Blue), ARGO BGC (Green), World Ocean Database 18 (Orange) and GOSHIP (Red). Boxes A and B are used to calculate the Dipole Mode Index (DMI), by calculating the difference between the sea surface temperature anomalies of box A (Western Tropical Indian Ocean SST index - WTIO)  and box B </a:t>
            </a:r>
            <a:r>
              <a:rPr lang="fr">
                <a:solidFill>
                  <a:schemeClr val="dk1"/>
                </a:solidFill>
              </a:rPr>
              <a:t>(Southeastern Tropical Indian Ocean SST index - SETIO)</a:t>
            </a:r>
            <a:r>
              <a:rPr lang="fr"/>
              <a:t>.</a:t>
            </a:r>
            <a:endParaRPr/>
          </a:p>
        </p:txBody>
      </p:sp>
      <p:sp>
        <p:nvSpPr>
          <p:cNvPr id="88" name="Google Shape;88;p16"/>
          <p:cNvSpPr txBox="1"/>
          <p:nvPr/>
        </p:nvSpPr>
        <p:spPr>
          <a:xfrm>
            <a:off x="4924025" y="3299725"/>
            <a:ext cx="3852300" cy="142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a:t>Time distribution of the profiles used in this study </a:t>
            </a:r>
            <a:r>
              <a:rPr lang="fr">
                <a:solidFill>
                  <a:schemeClr val="dk1"/>
                </a:solidFill>
              </a:rPr>
              <a:t>colored by database: ARGO (Blue), ARGO BGC (Green), World Ocean Database 18 (Orange) and GOSHIP (Red).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7"/>
          <p:cNvSpPr txBox="1"/>
          <p:nvPr/>
        </p:nvSpPr>
        <p:spPr>
          <a:xfrm>
            <a:off x="0" y="0"/>
            <a:ext cx="7386600" cy="44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a:t>2</a:t>
            </a:r>
            <a:r>
              <a:rPr lang="fr"/>
              <a:t>). Time series</a:t>
            </a:r>
            <a:endParaRPr/>
          </a:p>
        </p:txBody>
      </p:sp>
      <p:pic>
        <p:nvPicPr>
          <p:cNvPr id="94" name="Google Shape;94;p17"/>
          <p:cNvPicPr preferRelativeResize="0"/>
          <p:nvPr/>
        </p:nvPicPr>
        <p:blipFill>
          <a:blip r:embed="rId3">
            <a:alphaModFix/>
          </a:blip>
          <a:stretch>
            <a:fillRect/>
          </a:stretch>
        </p:blipFill>
        <p:spPr>
          <a:xfrm>
            <a:off x="5089138" y="339610"/>
            <a:ext cx="3728623" cy="3301811"/>
          </a:xfrm>
          <a:prstGeom prst="rect">
            <a:avLst/>
          </a:prstGeom>
          <a:noFill/>
          <a:ln>
            <a:noFill/>
          </a:ln>
        </p:spPr>
      </p:pic>
      <p:pic>
        <p:nvPicPr>
          <p:cNvPr id="95" name="Google Shape;95;p17"/>
          <p:cNvPicPr preferRelativeResize="0"/>
          <p:nvPr/>
        </p:nvPicPr>
        <p:blipFill>
          <a:blip r:embed="rId4">
            <a:alphaModFix/>
          </a:blip>
          <a:stretch>
            <a:fillRect/>
          </a:stretch>
        </p:blipFill>
        <p:spPr>
          <a:xfrm>
            <a:off x="641063" y="339600"/>
            <a:ext cx="3728634" cy="3301821"/>
          </a:xfrm>
          <a:prstGeom prst="rect">
            <a:avLst/>
          </a:prstGeom>
          <a:noFill/>
          <a:ln>
            <a:noFill/>
          </a:ln>
        </p:spPr>
      </p:pic>
      <p:sp>
        <p:nvSpPr>
          <p:cNvPr id="96" name="Google Shape;96;p17"/>
          <p:cNvSpPr txBox="1"/>
          <p:nvPr/>
        </p:nvSpPr>
        <p:spPr>
          <a:xfrm>
            <a:off x="326238" y="429925"/>
            <a:ext cx="409800" cy="36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a:t>a)</a:t>
            </a:r>
            <a:endParaRPr/>
          </a:p>
        </p:txBody>
      </p:sp>
      <p:sp>
        <p:nvSpPr>
          <p:cNvPr id="97" name="Google Shape;97;p17"/>
          <p:cNvSpPr txBox="1"/>
          <p:nvPr/>
        </p:nvSpPr>
        <p:spPr>
          <a:xfrm>
            <a:off x="326238" y="2000350"/>
            <a:ext cx="409800" cy="36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a:t>d</a:t>
            </a:r>
            <a:r>
              <a:rPr lang="fr"/>
              <a:t>)</a:t>
            </a:r>
            <a:endParaRPr/>
          </a:p>
        </p:txBody>
      </p:sp>
      <p:sp>
        <p:nvSpPr>
          <p:cNvPr id="98" name="Google Shape;98;p17"/>
          <p:cNvSpPr txBox="1"/>
          <p:nvPr/>
        </p:nvSpPr>
        <p:spPr>
          <a:xfrm>
            <a:off x="326238" y="1476875"/>
            <a:ext cx="409800" cy="36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a:t>c</a:t>
            </a:r>
            <a:r>
              <a:rPr lang="fr"/>
              <a:t>)</a:t>
            </a:r>
            <a:endParaRPr/>
          </a:p>
        </p:txBody>
      </p:sp>
      <p:sp>
        <p:nvSpPr>
          <p:cNvPr id="99" name="Google Shape;99;p17"/>
          <p:cNvSpPr txBox="1"/>
          <p:nvPr/>
        </p:nvSpPr>
        <p:spPr>
          <a:xfrm>
            <a:off x="326238" y="953400"/>
            <a:ext cx="409800" cy="36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a:t>b</a:t>
            </a:r>
            <a:r>
              <a:rPr lang="fr"/>
              <a:t>)</a:t>
            </a:r>
            <a:endParaRPr/>
          </a:p>
        </p:txBody>
      </p:sp>
      <p:sp>
        <p:nvSpPr>
          <p:cNvPr id="100" name="Google Shape;100;p17"/>
          <p:cNvSpPr txBox="1"/>
          <p:nvPr/>
        </p:nvSpPr>
        <p:spPr>
          <a:xfrm>
            <a:off x="326238" y="2523825"/>
            <a:ext cx="409800" cy="36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a:t>e</a:t>
            </a:r>
            <a:r>
              <a:rPr lang="fr"/>
              <a:t>)</a:t>
            </a:r>
            <a:endParaRPr/>
          </a:p>
        </p:txBody>
      </p:sp>
      <p:sp>
        <p:nvSpPr>
          <p:cNvPr id="101" name="Google Shape;101;p17"/>
          <p:cNvSpPr txBox="1"/>
          <p:nvPr/>
        </p:nvSpPr>
        <p:spPr>
          <a:xfrm>
            <a:off x="326238" y="3047300"/>
            <a:ext cx="409800" cy="36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a:t>f</a:t>
            </a:r>
            <a:r>
              <a:rPr lang="fr"/>
              <a:t>)</a:t>
            </a:r>
            <a:endParaRPr/>
          </a:p>
        </p:txBody>
      </p:sp>
      <p:sp>
        <p:nvSpPr>
          <p:cNvPr id="102" name="Google Shape;102;p17"/>
          <p:cNvSpPr txBox="1"/>
          <p:nvPr/>
        </p:nvSpPr>
        <p:spPr>
          <a:xfrm>
            <a:off x="4781738" y="429925"/>
            <a:ext cx="409800" cy="36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a:t>a)</a:t>
            </a:r>
            <a:endParaRPr/>
          </a:p>
        </p:txBody>
      </p:sp>
      <p:sp>
        <p:nvSpPr>
          <p:cNvPr id="103" name="Google Shape;103;p17"/>
          <p:cNvSpPr txBox="1"/>
          <p:nvPr/>
        </p:nvSpPr>
        <p:spPr>
          <a:xfrm>
            <a:off x="4781738" y="2000350"/>
            <a:ext cx="409800" cy="36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a:t>d)</a:t>
            </a:r>
            <a:endParaRPr/>
          </a:p>
        </p:txBody>
      </p:sp>
      <p:sp>
        <p:nvSpPr>
          <p:cNvPr id="104" name="Google Shape;104;p17"/>
          <p:cNvSpPr txBox="1"/>
          <p:nvPr/>
        </p:nvSpPr>
        <p:spPr>
          <a:xfrm>
            <a:off x="4781738" y="1476875"/>
            <a:ext cx="409800" cy="36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a:t>c)</a:t>
            </a:r>
            <a:endParaRPr/>
          </a:p>
        </p:txBody>
      </p:sp>
      <p:sp>
        <p:nvSpPr>
          <p:cNvPr id="105" name="Google Shape;105;p17"/>
          <p:cNvSpPr txBox="1"/>
          <p:nvPr/>
        </p:nvSpPr>
        <p:spPr>
          <a:xfrm>
            <a:off x="4781738" y="953400"/>
            <a:ext cx="409800" cy="36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a:t>b)</a:t>
            </a:r>
            <a:endParaRPr/>
          </a:p>
        </p:txBody>
      </p:sp>
      <p:sp>
        <p:nvSpPr>
          <p:cNvPr id="106" name="Google Shape;106;p17"/>
          <p:cNvSpPr txBox="1"/>
          <p:nvPr/>
        </p:nvSpPr>
        <p:spPr>
          <a:xfrm>
            <a:off x="4781738" y="2523825"/>
            <a:ext cx="409800" cy="36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a:t>e)</a:t>
            </a:r>
            <a:endParaRPr/>
          </a:p>
        </p:txBody>
      </p:sp>
      <p:sp>
        <p:nvSpPr>
          <p:cNvPr id="107" name="Google Shape;107;p17"/>
          <p:cNvSpPr txBox="1"/>
          <p:nvPr/>
        </p:nvSpPr>
        <p:spPr>
          <a:xfrm>
            <a:off x="4781738" y="3047300"/>
            <a:ext cx="409800" cy="36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a:t>f)</a:t>
            </a:r>
            <a:endParaRPr/>
          </a:p>
        </p:txBody>
      </p:sp>
      <p:sp>
        <p:nvSpPr>
          <p:cNvPr id="108" name="Google Shape;108;p17"/>
          <p:cNvSpPr txBox="1"/>
          <p:nvPr/>
        </p:nvSpPr>
        <p:spPr>
          <a:xfrm>
            <a:off x="0" y="3641425"/>
            <a:ext cx="9144000" cy="15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a:t>a) Selected study area. b). Time series of the DMI (solid line), the positive and negative phases of the DMI are respectively colored red and blue. c). Time series of the temperature profiles measured by the different profilers in the selected area. Monthly average thermocline (solid line). d). Temperature anomaly calculated compared to the world ocean atlas. Monthly mean thermocline (Solid line). e) Time series of dissolved oxygen concentration profiles measured by the different profilers in the selected area. Monthly mean Oxycline (Solid line). f). Anomaly of oxygen concentration calculated compared to the world ocean atlas. Monthly average Oxycline (Solid line).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18"/>
          <p:cNvSpPr txBox="1"/>
          <p:nvPr/>
        </p:nvSpPr>
        <p:spPr>
          <a:xfrm>
            <a:off x="73550" y="73550"/>
            <a:ext cx="4804800" cy="44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a:t>1).Climatologie de l’océan Indien: SSH</a:t>
            </a:r>
            <a:endParaRPr/>
          </a:p>
        </p:txBody>
      </p:sp>
      <p:pic>
        <p:nvPicPr>
          <p:cNvPr id="114" name="Google Shape;114;p18"/>
          <p:cNvPicPr preferRelativeResize="0"/>
          <p:nvPr/>
        </p:nvPicPr>
        <p:blipFill>
          <a:blip r:embed="rId3">
            <a:alphaModFix/>
          </a:blip>
          <a:stretch>
            <a:fillRect/>
          </a:stretch>
        </p:blipFill>
        <p:spPr>
          <a:xfrm>
            <a:off x="5034775" y="2185575"/>
            <a:ext cx="3701050" cy="2053095"/>
          </a:xfrm>
          <a:prstGeom prst="rect">
            <a:avLst/>
          </a:prstGeom>
          <a:noFill/>
          <a:ln>
            <a:noFill/>
          </a:ln>
        </p:spPr>
      </p:pic>
      <p:pic>
        <p:nvPicPr>
          <p:cNvPr id="115" name="Google Shape;115;p18"/>
          <p:cNvPicPr preferRelativeResize="0"/>
          <p:nvPr/>
        </p:nvPicPr>
        <p:blipFill>
          <a:blip r:embed="rId4">
            <a:alphaModFix/>
          </a:blip>
          <a:stretch>
            <a:fillRect/>
          </a:stretch>
        </p:blipFill>
        <p:spPr>
          <a:xfrm>
            <a:off x="5034775" y="132483"/>
            <a:ext cx="3701050" cy="2053092"/>
          </a:xfrm>
          <a:prstGeom prst="rect">
            <a:avLst/>
          </a:prstGeom>
          <a:noFill/>
          <a:ln>
            <a:noFill/>
          </a:ln>
        </p:spPr>
      </p:pic>
      <p:pic>
        <p:nvPicPr>
          <p:cNvPr id="116" name="Google Shape;116;p18"/>
          <p:cNvPicPr preferRelativeResize="0"/>
          <p:nvPr/>
        </p:nvPicPr>
        <p:blipFill>
          <a:blip r:embed="rId5">
            <a:alphaModFix/>
          </a:blip>
          <a:stretch>
            <a:fillRect/>
          </a:stretch>
        </p:blipFill>
        <p:spPr>
          <a:xfrm>
            <a:off x="110325" y="846729"/>
            <a:ext cx="4461676" cy="2704046"/>
          </a:xfrm>
          <a:prstGeom prst="rect">
            <a:avLst/>
          </a:prstGeom>
          <a:noFill/>
          <a:ln>
            <a:noFill/>
          </a:ln>
        </p:spPr>
      </p:pic>
      <p:sp>
        <p:nvSpPr>
          <p:cNvPr id="117" name="Google Shape;117;p18"/>
          <p:cNvSpPr txBox="1"/>
          <p:nvPr/>
        </p:nvSpPr>
        <p:spPr>
          <a:xfrm>
            <a:off x="217250" y="3719275"/>
            <a:ext cx="4517400" cy="997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fr" sz="1050">
                <a:solidFill>
                  <a:schemeClr val="dk1"/>
                </a:solidFill>
                <a:highlight>
                  <a:srgbClr val="FFFFFF"/>
                </a:highlight>
              </a:rPr>
              <a:t>Annual mean of sea surface height calculated from gridded sea surface heights above geoid </a:t>
            </a:r>
            <a:r>
              <a:rPr lang="fr" sz="1050">
                <a:solidFill>
                  <a:schemeClr val="dk1"/>
                </a:solidFill>
                <a:highlight>
                  <a:srgbClr val="FFFF00"/>
                </a:highlight>
              </a:rPr>
              <a:t>(Obs-AVISO model output prepared for obs4MIPs NASA-JPL observation)</a:t>
            </a:r>
            <a:endParaRPr sz="1050">
              <a:solidFill>
                <a:schemeClr val="dk1"/>
              </a:solidFill>
              <a:highlight>
                <a:srgbClr val="FFFF00"/>
              </a:highlight>
            </a:endParaRPr>
          </a:p>
          <a:p>
            <a:pPr indent="0" lvl="0" marL="0" rtl="0" algn="l">
              <a:spcBef>
                <a:spcPts val="0"/>
              </a:spcBef>
              <a:spcAft>
                <a:spcPts val="0"/>
              </a:spcAft>
              <a:buNone/>
            </a:pPr>
            <a:r>
              <a:t/>
            </a:r>
            <a:endParaRPr/>
          </a:p>
        </p:txBody>
      </p:sp>
      <p:sp>
        <p:nvSpPr>
          <p:cNvPr id="118" name="Google Shape;118;p18"/>
          <p:cNvSpPr txBox="1"/>
          <p:nvPr/>
        </p:nvSpPr>
        <p:spPr>
          <a:xfrm>
            <a:off x="4725450" y="206025"/>
            <a:ext cx="418200" cy="44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a:t>a)</a:t>
            </a:r>
            <a:endParaRPr/>
          </a:p>
        </p:txBody>
      </p:sp>
      <p:sp>
        <p:nvSpPr>
          <p:cNvPr id="119" name="Google Shape;119;p18"/>
          <p:cNvSpPr txBox="1"/>
          <p:nvPr/>
        </p:nvSpPr>
        <p:spPr>
          <a:xfrm>
            <a:off x="4725450" y="2262925"/>
            <a:ext cx="418200" cy="44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a:t>b)</a:t>
            </a:r>
            <a:endParaRPr/>
          </a:p>
        </p:txBody>
      </p:sp>
      <p:sp>
        <p:nvSpPr>
          <p:cNvPr id="120" name="Google Shape;120;p18"/>
          <p:cNvSpPr txBox="1"/>
          <p:nvPr/>
        </p:nvSpPr>
        <p:spPr>
          <a:xfrm>
            <a:off x="4626600" y="4319825"/>
            <a:ext cx="4517400" cy="691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fr" sz="1050">
                <a:solidFill>
                  <a:schemeClr val="dk1"/>
                </a:solidFill>
                <a:highlight>
                  <a:srgbClr val="FFFFFF"/>
                </a:highlight>
              </a:rPr>
              <a:t>S</a:t>
            </a:r>
            <a:r>
              <a:rPr lang="fr" sz="1050">
                <a:solidFill>
                  <a:schemeClr val="dk1"/>
                </a:solidFill>
                <a:highlight>
                  <a:srgbClr val="FFFFFF"/>
                </a:highlight>
              </a:rPr>
              <a:t>easonal</a:t>
            </a:r>
            <a:r>
              <a:rPr lang="fr" sz="1050">
                <a:solidFill>
                  <a:schemeClr val="dk1"/>
                </a:solidFill>
                <a:highlight>
                  <a:srgbClr val="FFFFFF"/>
                </a:highlight>
              </a:rPr>
              <a:t> [a] and interannual [b] standard deviation </a:t>
            </a:r>
            <a:r>
              <a:rPr lang="fr" sz="1050">
                <a:solidFill>
                  <a:schemeClr val="dk1"/>
                </a:solidFill>
                <a:highlight>
                  <a:srgbClr val="FFFFFF"/>
                </a:highlight>
              </a:rPr>
              <a:t>of sea surface height calculated from gridded sea surface heights above geoid (Obs-AVISO model output prepared for obs4MIPs NASA-JPL observation)</a:t>
            </a:r>
            <a:endParaRPr sz="1050">
              <a:solidFill>
                <a:schemeClr val="dk1"/>
              </a:solidFill>
              <a:highlight>
                <a:srgbClr val="FFFFFF"/>
              </a:highlight>
            </a:endParaRPr>
          </a:p>
          <a:p>
            <a:pPr indent="0" lvl="0" marL="0" rtl="0" algn="l">
              <a:spcBef>
                <a:spcPts val="0"/>
              </a:spcBef>
              <a:spcAft>
                <a:spcPts val="0"/>
              </a:spcAft>
              <a:buNone/>
            </a:pPr>
            <a:r>
              <a:t/>
            </a:r>
            <a:endParaRPr/>
          </a:p>
        </p:txBody>
      </p:sp>
      <p:cxnSp>
        <p:nvCxnSpPr>
          <p:cNvPr id="121" name="Google Shape;121;p18"/>
          <p:cNvCxnSpPr/>
          <p:nvPr/>
        </p:nvCxnSpPr>
        <p:spPr>
          <a:xfrm flipH="1" rot="10800000">
            <a:off x="1201225" y="4437225"/>
            <a:ext cx="48900" cy="245100"/>
          </a:xfrm>
          <a:prstGeom prst="straightConnector1">
            <a:avLst/>
          </a:prstGeom>
          <a:noFill/>
          <a:ln cap="flat" cmpd="sng" w="9525">
            <a:solidFill>
              <a:schemeClr val="dk2"/>
            </a:solidFill>
            <a:prstDash val="solid"/>
            <a:round/>
            <a:headEnd len="med" w="med" type="none"/>
            <a:tailEnd len="med" w="med" type="triangle"/>
          </a:ln>
        </p:spPr>
      </p:cxnSp>
      <p:sp>
        <p:nvSpPr>
          <p:cNvPr id="122" name="Google Shape;122;p18"/>
          <p:cNvSpPr txBox="1"/>
          <p:nvPr/>
        </p:nvSpPr>
        <p:spPr>
          <a:xfrm>
            <a:off x="171600" y="4717075"/>
            <a:ext cx="2868300" cy="44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a:t>copier-coller à remplacer</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19"/>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fr"/>
              <a:t>resultats</a:t>
            </a:r>
            <a:endParaRPr/>
          </a:p>
        </p:txBody>
      </p:sp>
      <p:sp>
        <p:nvSpPr>
          <p:cNvPr id="128" name="Google Shape;128;p19"/>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fr"/>
              <a:t>IOD and oxycline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20"/>
          <p:cNvSpPr txBox="1"/>
          <p:nvPr/>
        </p:nvSpPr>
        <p:spPr>
          <a:xfrm>
            <a:off x="73550" y="73550"/>
            <a:ext cx="5466900" cy="44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a:t>2).Calcul de thermocline et d’oxycline</a:t>
            </a:r>
            <a:endParaRPr/>
          </a:p>
        </p:txBody>
      </p:sp>
      <p:pic>
        <p:nvPicPr>
          <p:cNvPr id="134" name="Google Shape;134;p20"/>
          <p:cNvPicPr preferRelativeResize="0"/>
          <p:nvPr/>
        </p:nvPicPr>
        <p:blipFill>
          <a:blip r:embed="rId3">
            <a:alphaModFix/>
          </a:blip>
          <a:stretch>
            <a:fillRect/>
          </a:stretch>
        </p:blipFill>
        <p:spPr>
          <a:xfrm>
            <a:off x="724725" y="450050"/>
            <a:ext cx="3135499" cy="1608700"/>
          </a:xfrm>
          <a:prstGeom prst="rect">
            <a:avLst/>
          </a:prstGeom>
          <a:noFill/>
          <a:ln>
            <a:noFill/>
          </a:ln>
        </p:spPr>
      </p:pic>
      <p:pic>
        <p:nvPicPr>
          <p:cNvPr id="135" name="Google Shape;135;p20"/>
          <p:cNvPicPr preferRelativeResize="0"/>
          <p:nvPr/>
        </p:nvPicPr>
        <p:blipFill>
          <a:blip r:embed="rId4">
            <a:alphaModFix/>
          </a:blip>
          <a:stretch>
            <a:fillRect/>
          </a:stretch>
        </p:blipFill>
        <p:spPr>
          <a:xfrm>
            <a:off x="5240544" y="450051"/>
            <a:ext cx="3135490" cy="1608700"/>
          </a:xfrm>
          <a:prstGeom prst="rect">
            <a:avLst/>
          </a:prstGeom>
          <a:noFill/>
          <a:ln>
            <a:noFill/>
          </a:ln>
        </p:spPr>
      </p:pic>
      <p:pic>
        <p:nvPicPr>
          <p:cNvPr id="136" name="Google Shape;136;p20"/>
          <p:cNvPicPr preferRelativeResize="0"/>
          <p:nvPr/>
        </p:nvPicPr>
        <p:blipFill>
          <a:blip r:embed="rId5">
            <a:alphaModFix/>
          </a:blip>
          <a:stretch>
            <a:fillRect/>
          </a:stretch>
        </p:blipFill>
        <p:spPr>
          <a:xfrm>
            <a:off x="767940" y="2808030"/>
            <a:ext cx="3135499" cy="1608694"/>
          </a:xfrm>
          <a:prstGeom prst="rect">
            <a:avLst/>
          </a:prstGeom>
          <a:noFill/>
          <a:ln>
            <a:noFill/>
          </a:ln>
        </p:spPr>
      </p:pic>
      <p:pic>
        <p:nvPicPr>
          <p:cNvPr id="137" name="Google Shape;137;p20"/>
          <p:cNvPicPr preferRelativeResize="0"/>
          <p:nvPr/>
        </p:nvPicPr>
        <p:blipFill>
          <a:blip r:embed="rId6">
            <a:alphaModFix/>
          </a:blip>
          <a:stretch>
            <a:fillRect/>
          </a:stretch>
        </p:blipFill>
        <p:spPr>
          <a:xfrm>
            <a:off x="5240563" y="2808024"/>
            <a:ext cx="3135511" cy="1608700"/>
          </a:xfrm>
          <a:prstGeom prst="rect">
            <a:avLst/>
          </a:prstGeom>
          <a:noFill/>
          <a:ln>
            <a:noFill/>
          </a:ln>
        </p:spPr>
      </p:pic>
      <p:sp>
        <p:nvSpPr>
          <p:cNvPr id="138" name="Google Shape;138;p20"/>
          <p:cNvSpPr txBox="1"/>
          <p:nvPr/>
        </p:nvSpPr>
        <p:spPr>
          <a:xfrm>
            <a:off x="417175" y="2126938"/>
            <a:ext cx="3750600" cy="61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a:t>Thermocline depth defined as the minimum temperature gradient depth for each profile.</a:t>
            </a:r>
            <a:endParaRPr/>
          </a:p>
        </p:txBody>
      </p:sp>
      <p:sp>
        <p:nvSpPr>
          <p:cNvPr id="139" name="Google Shape;139;p20"/>
          <p:cNvSpPr txBox="1"/>
          <p:nvPr/>
        </p:nvSpPr>
        <p:spPr>
          <a:xfrm>
            <a:off x="4601975" y="2126938"/>
            <a:ext cx="4412700" cy="61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a:t>Oxycline depth defined as the minimum dissolved oxygen concentration gradient depth for each profile.</a:t>
            </a:r>
            <a:endParaRPr/>
          </a:p>
        </p:txBody>
      </p:sp>
      <p:sp>
        <p:nvSpPr>
          <p:cNvPr id="140" name="Google Shape;140;p20"/>
          <p:cNvSpPr txBox="1"/>
          <p:nvPr/>
        </p:nvSpPr>
        <p:spPr>
          <a:xfrm>
            <a:off x="4663325" y="4351950"/>
            <a:ext cx="4290000" cy="96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a:t>Gridded mean Oxycline depth. In each box, the oxycline depth corresponds to the mean oxycline depth of the profiles it contains.</a:t>
            </a:r>
            <a:endParaRPr/>
          </a:p>
        </p:txBody>
      </p:sp>
      <p:sp>
        <p:nvSpPr>
          <p:cNvPr id="141" name="Google Shape;141;p20"/>
          <p:cNvSpPr txBox="1"/>
          <p:nvPr/>
        </p:nvSpPr>
        <p:spPr>
          <a:xfrm>
            <a:off x="147475" y="4351950"/>
            <a:ext cx="4290000" cy="96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a:t>Gridded mean thermocline depth. In each box, the thermocline depth corresponds to the mean thermocline depth of the profiles it contains.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1"/>
          <p:cNvSpPr txBox="1"/>
          <p:nvPr/>
        </p:nvSpPr>
        <p:spPr>
          <a:xfrm>
            <a:off x="73550" y="73550"/>
            <a:ext cx="5466900" cy="44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a:t>2</a:t>
            </a:r>
            <a:r>
              <a:rPr lang="fr"/>
              <a:t>). Comparaison entre les données brutes et le WOA</a:t>
            </a:r>
            <a:endParaRPr/>
          </a:p>
        </p:txBody>
      </p:sp>
      <p:pic>
        <p:nvPicPr>
          <p:cNvPr id="147" name="Google Shape;147;p21"/>
          <p:cNvPicPr preferRelativeResize="0"/>
          <p:nvPr/>
        </p:nvPicPr>
        <p:blipFill>
          <a:blip r:embed="rId3">
            <a:alphaModFix/>
          </a:blip>
          <a:stretch>
            <a:fillRect/>
          </a:stretch>
        </p:blipFill>
        <p:spPr>
          <a:xfrm>
            <a:off x="1023225" y="414875"/>
            <a:ext cx="2899075" cy="1555050"/>
          </a:xfrm>
          <a:prstGeom prst="rect">
            <a:avLst/>
          </a:prstGeom>
          <a:noFill/>
          <a:ln>
            <a:noFill/>
          </a:ln>
        </p:spPr>
      </p:pic>
      <p:pic>
        <p:nvPicPr>
          <p:cNvPr id="148" name="Google Shape;148;p21"/>
          <p:cNvPicPr preferRelativeResize="0"/>
          <p:nvPr/>
        </p:nvPicPr>
        <p:blipFill>
          <a:blip r:embed="rId4">
            <a:alphaModFix/>
          </a:blip>
          <a:stretch>
            <a:fillRect/>
          </a:stretch>
        </p:blipFill>
        <p:spPr>
          <a:xfrm>
            <a:off x="1023225" y="2770600"/>
            <a:ext cx="2899075" cy="1555046"/>
          </a:xfrm>
          <a:prstGeom prst="rect">
            <a:avLst/>
          </a:prstGeom>
          <a:noFill/>
          <a:ln>
            <a:noFill/>
          </a:ln>
        </p:spPr>
      </p:pic>
      <p:pic>
        <p:nvPicPr>
          <p:cNvPr id="149" name="Google Shape;149;p21"/>
          <p:cNvPicPr preferRelativeResize="0"/>
          <p:nvPr/>
        </p:nvPicPr>
        <p:blipFill>
          <a:blip r:embed="rId5">
            <a:alphaModFix/>
          </a:blip>
          <a:stretch>
            <a:fillRect/>
          </a:stretch>
        </p:blipFill>
        <p:spPr>
          <a:xfrm>
            <a:off x="5337825" y="414875"/>
            <a:ext cx="2899073" cy="1555050"/>
          </a:xfrm>
          <a:prstGeom prst="rect">
            <a:avLst/>
          </a:prstGeom>
          <a:noFill/>
          <a:ln>
            <a:noFill/>
          </a:ln>
        </p:spPr>
      </p:pic>
      <p:pic>
        <p:nvPicPr>
          <p:cNvPr id="150" name="Google Shape;150;p21"/>
          <p:cNvPicPr preferRelativeResize="0"/>
          <p:nvPr/>
        </p:nvPicPr>
        <p:blipFill>
          <a:blip r:embed="rId6">
            <a:alphaModFix/>
          </a:blip>
          <a:stretch>
            <a:fillRect/>
          </a:stretch>
        </p:blipFill>
        <p:spPr>
          <a:xfrm>
            <a:off x="5337825" y="2770600"/>
            <a:ext cx="2899082" cy="1555050"/>
          </a:xfrm>
          <a:prstGeom prst="rect">
            <a:avLst/>
          </a:prstGeom>
          <a:noFill/>
          <a:ln>
            <a:noFill/>
          </a:ln>
        </p:spPr>
      </p:pic>
      <p:sp>
        <p:nvSpPr>
          <p:cNvPr id="151" name="Google Shape;151;p21"/>
          <p:cNvSpPr txBox="1"/>
          <p:nvPr/>
        </p:nvSpPr>
        <p:spPr>
          <a:xfrm>
            <a:off x="73550" y="1969925"/>
            <a:ext cx="4572000" cy="88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100">
                <a:solidFill>
                  <a:schemeClr val="dk1"/>
                </a:solidFill>
              </a:rPr>
              <a:t>Gridded and smoothed mean thermocline depth using raw data. In each box, the thermocline depth corresponds to the mean thermocline depth of the profiles it contains. The smooth is realized with a Gaussian filter (sigma=1).</a:t>
            </a:r>
            <a:endParaRPr sz="1100"/>
          </a:p>
        </p:txBody>
      </p:sp>
      <p:sp>
        <p:nvSpPr>
          <p:cNvPr id="152" name="Google Shape;152;p21"/>
          <p:cNvSpPr txBox="1"/>
          <p:nvPr/>
        </p:nvSpPr>
        <p:spPr>
          <a:xfrm>
            <a:off x="186775" y="4257300"/>
            <a:ext cx="4572000" cy="88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100">
                <a:solidFill>
                  <a:schemeClr val="dk1"/>
                </a:solidFill>
              </a:rPr>
              <a:t>Gridded and smoothed mean thermocline depth using World ocean Atlas data. In each box, the thermocline depth corresponds to the mean thermocline depth of the profiles it contains. The smooth is realized with a Gaussian filter (sigma=1).</a:t>
            </a:r>
            <a:endParaRPr sz="1100"/>
          </a:p>
        </p:txBody>
      </p:sp>
      <p:sp>
        <p:nvSpPr>
          <p:cNvPr id="153" name="Google Shape;153;p21"/>
          <p:cNvSpPr txBox="1"/>
          <p:nvPr/>
        </p:nvSpPr>
        <p:spPr>
          <a:xfrm>
            <a:off x="4501363" y="4257300"/>
            <a:ext cx="4572000" cy="88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100">
                <a:solidFill>
                  <a:schemeClr val="dk1"/>
                </a:solidFill>
              </a:rPr>
              <a:t>Gridded and smoothed mean oxycline depth using World ocean Atlas data. In each box, the oxycline depth corresponds to the mean oxycline depth of the profiles it contains. The smooth is realized with a Gaussian filter (sigma=1).</a:t>
            </a:r>
            <a:endParaRPr sz="1100"/>
          </a:p>
        </p:txBody>
      </p:sp>
      <p:sp>
        <p:nvSpPr>
          <p:cNvPr id="154" name="Google Shape;154;p21"/>
          <p:cNvSpPr txBox="1"/>
          <p:nvPr/>
        </p:nvSpPr>
        <p:spPr>
          <a:xfrm>
            <a:off x="4571988" y="1942975"/>
            <a:ext cx="4572000" cy="88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100">
                <a:solidFill>
                  <a:schemeClr val="dk1"/>
                </a:solidFill>
              </a:rPr>
              <a:t>Gridded and smoothed mean oxycline depth using raw data. In each box, the oxycline depth corresponds to the mean oxycline depth of the profiles it contains. The smooth is realized with a Gaussian filter (sigma=1).</a:t>
            </a:r>
            <a:endParaRPr sz="1100"/>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